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18288000" cy="10287000"/>
  <p:notesSz cx="6858000" cy="9144000"/>
  <p:embeddedFontLst>
    <p:embeddedFont>
      <p:font typeface="Archivo Black" panose="020B0604020202020204" charset="0"/>
      <p:regular r:id="rId14"/>
    </p:embeddedFont>
    <p:embeddedFont>
      <p:font typeface="Arial Bold Italics" panose="020B0604020202020204" charset="0"/>
      <p:regular r:id="rId15"/>
    </p:embeddedFont>
    <p:embeddedFont>
      <p:font typeface="Calibri" panose="020F0502020204030204" pitchFamily="34" charset="0"/>
      <p:regular r:id="rId16"/>
      <p:bold r:id="rId17"/>
      <p:italic r:id="rId18"/>
      <p:boldItalic r:id="rId19"/>
    </p:embeddedFont>
    <p:embeddedFont>
      <p:font typeface="Canva Sans 1" panose="020B0604020202020204" charset="0"/>
      <p:regular r:id="rId20"/>
    </p:embeddedFont>
    <p:embeddedFont>
      <p:font typeface="Canva Sans 2 Bold" panose="020B0604020202020204" charset="0"/>
      <p:regular r:id="rId21"/>
    </p:embeddedFont>
    <p:embeddedFont>
      <p:font typeface="Lato Bold" panose="020B0604020202020204" charset="0"/>
      <p:regular r:id="rId22"/>
    </p:embeddedFont>
    <p:embeddedFont>
      <p:font typeface="Lato Heavy" panose="020B0604020202020204" charset="0"/>
      <p:regular r:id="rId23"/>
    </p:embeddedFont>
    <p:embeddedFont>
      <p:font typeface="League Spartan" panose="020B0604020202020204" charset="0"/>
      <p:regular r:id="rId24"/>
    </p:embeddedFont>
    <p:embeddedFont>
      <p:font typeface="Poppins" panose="020B0604020202020204" charset="0"/>
      <p:regular r:id="rId25"/>
    </p:embeddedFont>
    <p:embeddedFont>
      <p:font typeface="Poppins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14069452" y="-130175"/>
            <a:ext cx="4840848" cy="10547350"/>
            <a:chOff x="0" y="0"/>
            <a:chExt cx="1274956" cy="2777903"/>
          </a:xfrm>
        </p:grpSpPr>
        <p:sp>
          <p:nvSpPr>
            <p:cNvPr id="4" name="Freeform 4"/>
            <p:cNvSpPr/>
            <p:nvPr/>
          </p:nvSpPr>
          <p:spPr>
            <a:xfrm>
              <a:off x="0" y="0"/>
              <a:ext cx="1274956" cy="2777903"/>
            </a:xfrm>
            <a:custGeom>
              <a:avLst/>
              <a:gdLst/>
              <a:ahLst/>
              <a:cxnLst/>
              <a:rect l="l" t="t" r="r" b="b"/>
              <a:pathLst>
                <a:path w="1274956" h="2777903">
                  <a:moveTo>
                    <a:pt x="81564" y="0"/>
                  </a:moveTo>
                  <a:lnTo>
                    <a:pt x="1193392" y="0"/>
                  </a:lnTo>
                  <a:cubicBezTo>
                    <a:pt x="1215024" y="0"/>
                    <a:pt x="1235770" y="8593"/>
                    <a:pt x="1251066" y="23889"/>
                  </a:cubicBezTo>
                  <a:cubicBezTo>
                    <a:pt x="1266363" y="39186"/>
                    <a:pt x="1274956" y="59932"/>
                    <a:pt x="1274956" y="81564"/>
                  </a:cubicBezTo>
                  <a:lnTo>
                    <a:pt x="1274956" y="2696339"/>
                  </a:lnTo>
                  <a:cubicBezTo>
                    <a:pt x="1274956" y="2717971"/>
                    <a:pt x="1266363" y="2738717"/>
                    <a:pt x="1251066" y="2754013"/>
                  </a:cubicBezTo>
                  <a:cubicBezTo>
                    <a:pt x="1235770" y="2769310"/>
                    <a:pt x="1215024" y="2777903"/>
                    <a:pt x="1193392" y="2777903"/>
                  </a:cubicBezTo>
                  <a:lnTo>
                    <a:pt x="81564" y="2777903"/>
                  </a:lnTo>
                  <a:cubicBezTo>
                    <a:pt x="59932" y="2777903"/>
                    <a:pt x="39186" y="2769310"/>
                    <a:pt x="23889" y="2754013"/>
                  </a:cubicBezTo>
                  <a:cubicBezTo>
                    <a:pt x="8593" y="2738717"/>
                    <a:pt x="0" y="2717971"/>
                    <a:pt x="0" y="2696339"/>
                  </a:cubicBezTo>
                  <a:lnTo>
                    <a:pt x="0" y="81564"/>
                  </a:lnTo>
                  <a:cubicBezTo>
                    <a:pt x="0" y="59932"/>
                    <a:pt x="8593" y="39186"/>
                    <a:pt x="23889" y="23889"/>
                  </a:cubicBezTo>
                  <a:cubicBezTo>
                    <a:pt x="39186" y="8593"/>
                    <a:pt x="59932" y="0"/>
                    <a:pt x="81564" y="0"/>
                  </a:cubicBezTo>
                  <a:close/>
                </a:path>
              </a:pathLst>
            </a:custGeom>
            <a:gradFill rotWithShape="1">
              <a:gsLst>
                <a:gs pos="0">
                  <a:srgbClr val="000000">
                    <a:alpha val="100000"/>
                  </a:srgbClr>
                </a:gs>
                <a:gs pos="100000">
                  <a:srgbClr val="3533CD">
                    <a:alpha val="100000"/>
                  </a:srgbClr>
                </a:gs>
              </a:gsLst>
              <a:lin ang="0"/>
            </a:gradFill>
          </p:spPr>
        </p:sp>
        <p:sp>
          <p:nvSpPr>
            <p:cNvPr id="5" name="TextBox 5"/>
            <p:cNvSpPr txBox="1"/>
            <p:nvPr/>
          </p:nvSpPr>
          <p:spPr>
            <a:xfrm>
              <a:off x="0" y="-47625"/>
              <a:ext cx="1274956" cy="282552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41598" y="2760407"/>
            <a:ext cx="11768358" cy="4766185"/>
          </a:xfrm>
          <a:custGeom>
            <a:avLst/>
            <a:gdLst/>
            <a:ahLst/>
            <a:cxnLst/>
            <a:rect l="l" t="t" r="r" b="b"/>
            <a:pathLst>
              <a:path w="11768358" h="4766185">
                <a:moveTo>
                  <a:pt x="0" y="0"/>
                </a:moveTo>
                <a:lnTo>
                  <a:pt x="11768359" y="0"/>
                </a:lnTo>
                <a:lnTo>
                  <a:pt x="11768359" y="4766186"/>
                </a:lnTo>
                <a:lnTo>
                  <a:pt x="0" y="4766186"/>
                </a:lnTo>
                <a:lnTo>
                  <a:pt x="0" y="0"/>
                </a:lnTo>
                <a:close/>
              </a:path>
            </a:pathLst>
          </a:custGeom>
          <a:blipFill>
            <a:blip r:embed="rId3"/>
            <a:stretch>
              <a:fillRect/>
            </a:stretch>
          </a:blipFill>
        </p:spPr>
      </p:sp>
      <p:sp>
        <p:nvSpPr>
          <p:cNvPr id="7" name="TextBox 7"/>
          <p:cNvSpPr txBox="1"/>
          <p:nvPr/>
        </p:nvSpPr>
        <p:spPr>
          <a:xfrm>
            <a:off x="0" y="200660"/>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390995" y="4812168"/>
            <a:ext cx="3944077" cy="4812500"/>
            <a:chOff x="0" y="0"/>
            <a:chExt cx="1038769" cy="1267490"/>
          </a:xfrm>
        </p:grpSpPr>
        <p:sp>
          <p:nvSpPr>
            <p:cNvPr id="4" name="Freeform 4"/>
            <p:cNvSpPr/>
            <p:nvPr/>
          </p:nvSpPr>
          <p:spPr>
            <a:xfrm>
              <a:off x="0" y="0"/>
              <a:ext cx="1038769" cy="1267490"/>
            </a:xfrm>
            <a:custGeom>
              <a:avLst/>
              <a:gdLst/>
              <a:ahLst/>
              <a:cxnLst/>
              <a:rect l="l" t="t" r="r" b="b"/>
              <a:pathLst>
                <a:path w="1038769" h="1267490">
                  <a:moveTo>
                    <a:pt x="100109" y="0"/>
                  </a:moveTo>
                  <a:lnTo>
                    <a:pt x="938660" y="0"/>
                  </a:lnTo>
                  <a:cubicBezTo>
                    <a:pt x="965211" y="0"/>
                    <a:pt x="990674" y="10547"/>
                    <a:pt x="1009448" y="29321"/>
                  </a:cubicBezTo>
                  <a:cubicBezTo>
                    <a:pt x="1028222" y="48095"/>
                    <a:pt x="1038769" y="73559"/>
                    <a:pt x="1038769" y="100109"/>
                  </a:cubicBezTo>
                  <a:lnTo>
                    <a:pt x="1038769" y="1167381"/>
                  </a:lnTo>
                  <a:cubicBezTo>
                    <a:pt x="1038769" y="1193931"/>
                    <a:pt x="1028222" y="1219394"/>
                    <a:pt x="1009448" y="1238169"/>
                  </a:cubicBezTo>
                  <a:cubicBezTo>
                    <a:pt x="990674" y="1256943"/>
                    <a:pt x="965211" y="1267490"/>
                    <a:pt x="938660" y="1267490"/>
                  </a:cubicBezTo>
                  <a:lnTo>
                    <a:pt x="100109" y="1267490"/>
                  </a:lnTo>
                  <a:cubicBezTo>
                    <a:pt x="73559" y="1267490"/>
                    <a:pt x="48095" y="1256943"/>
                    <a:pt x="29321" y="1238169"/>
                  </a:cubicBezTo>
                  <a:cubicBezTo>
                    <a:pt x="10547" y="1219394"/>
                    <a:pt x="0" y="1193931"/>
                    <a:pt x="0" y="1167381"/>
                  </a:cubicBezTo>
                  <a:lnTo>
                    <a:pt x="0" y="100109"/>
                  </a:lnTo>
                  <a:cubicBezTo>
                    <a:pt x="0" y="73559"/>
                    <a:pt x="10547" y="48095"/>
                    <a:pt x="29321" y="29321"/>
                  </a:cubicBezTo>
                  <a:cubicBezTo>
                    <a:pt x="48095" y="10547"/>
                    <a:pt x="73559" y="0"/>
                    <a:pt x="100109" y="0"/>
                  </a:cubicBezTo>
                  <a:close/>
                </a:path>
              </a:pathLst>
            </a:custGeom>
            <a:solidFill>
              <a:srgbClr val="EAEAEA"/>
            </a:solidFill>
          </p:spPr>
        </p:sp>
        <p:sp>
          <p:nvSpPr>
            <p:cNvPr id="5" name="TextBox 5"/>
            <p:cNvSpPr txBox="1"/>
            <p:nvPr/>
          </p:nvSpPr>
          <p:spPr>
            <a:xfrm>
              <a:off x="0" y="-47625"/>
              <a:ext cx="1038769" cy="131511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370236" y="3611884"/>
            <a:ext cx="1985594" cy="19855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0000">
                    <a:alpha val="100000"/>
                  </a:srgbClr>
                </a:gs>
                <a:gs pos="100000">
                  <a:srgbClr val="3533CD">
                    <a:alpha val="100000"/>
                  </a:srgbClr>
                </a:gs>
              </a:gsLst>
              <a:lin ang="0"/>
            </a:gra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744975" y="4051432"/>
            <a:ext cx="1120592" cy="1092068"/>
          </a:xfrm>
          <a:custGeom>
            <a:avLst/>
            <a:gdLst/>
            <a:ahLst/>
            <a:cxnLst/>
            <a:rect l="l" t="t" r="r" b="b"/>
            <a:pathLst>
              <a:path w="1120592" h="1092068">
                <a:moveTo>
                  <a:pt x="0" y="0"/>
                </a:moveTo>
                <a:lnTo>
                  <a:pt x="1120592" y="0"/>
                </a:lnTo>
                <a:lnTo>
                  <a:pt x="1120592" y="1092068"/>
                </a:lnTo>
                <a:lnTo>
                  <a:pt x="0" y="1092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848580" y="2097766"/>
            <a:ext cx="13561934" cy="925878"/>
          </a:xfrm>
          <a:prstGeom prst="rect">
            <a:avLst/>
          </a:prstGeom>
        </p:spPr>
        <p:txBody>
          <a:bodyPr lIns="0" tIns="0" rIns="0" bIns="0" rtlCol="0" anchor="t">
            <a:spAutoFit/>
          </a:bodyPr>
          <a:lstStyle/>
          <a:p>
            <a:pPr algn="ctr">
              <a:lnSpc>
                <a:spcPts val="7575"/>
              </a:lnSpc>
              <a:spcBef>
                <a:spcPct val="0"/>
              </a:spcBef>
            </a:pPr>
            <a:r>
              <a:rPr lang="en-US" sz="5411">
                <a:solidFill>
                  <a:srgbClr val="004AAD"/>
                </a:solidFill>
                <a:latin typeface="League Spartan"/>
                <a:ea typeface="League Spartan"/>
                <a:cs typeface="League Spartan"/>
                <a:sym typeface="League Spartan"/>
              </a:rPr>
              <a:t>CONDIȚII </a:t>
            </a:r>
          </a:p>
        </p:txBody>
      </p:sp>
      <p:sp>
        <p:nvSpPr>
          <p:cNvPr id="11" name="TextBox 11"/>
          <p:cNvSpPr txBox="1"/>
          <p:nvPr/>
        </p:nvSpPr>
        <p:spPr>
          <a:xfrm>
            <a:off x="751322" y="6027954"/>
            <a:ext cx="3223423" cy="523776"/>
          </a:xfrm>
          <a:prstGeom prst="rect">
            <a:avLst/>
          </a:prstGeom>
        </p:spPr>
        <p:txBody>
          <a:bodyPr lIns="0" tIns="0" rIns="0" bIns="0" rtlCol="0" anchor="t">
            <a:spAutoFit/>
          </a:bodyPr>
          <a:lstStyle/>
          <a:p>
            <a:pPr algn="ctr">
              <a:lnSpc>
                <a:spcPts val="4205"/>
              </a:lnSpc>
              <a:spcBef>
                <a:spcPct val="0"/>
              </a:spcBef>
            </a:pPr>
            <a:r>
              <a:rPr lang="en-US" sz="3003" b="1">
                <a:solidFill>
                  <a:srgbClr val="000000"/>
                </a:solidFill>
                <a:latin typeface="Lato Heavy"/>
                <a:ea typeface="Lato Heavy"/>
                <a:cs typeface="Lato Heavy"/>
                <a:sym typeface="Lato Heavy"/>
              </a:rPr>
              <a:t>AFN</a:t>
            </a:r>
          </a:p>
        </p:txBody>
      </p:sp>
      <p:sp>
        <p:nvSpPr>
          <p:cNvPr id="12" name="TextBox 12"/>
          <p:cNvSpPr txBox="1"/>
          <p:nvPr/>
        </p:nvSpPr>
        <p:spPr>
          <a:xfrm>
            <a:off x="13871624" y="7161268"/>
            <a:ext cx="2955954" cy="1989480"/>
          </a:xfrm>
          <a:prstGeom prst="rect">
            <a:avLst/>
          </a:prstGeom>
        </p:spPr>
        <p:txBody>
          <a:bodyPr lIns="0" tIns="0" rIns="0" bIns="0" rtlCol="0" anchor="t">
            <a:spAutoFit/>
          </a:bodyPr>
          <a:lstStyle/>
          <a:p>
            <a:pPr algn="ctr">
              <a:lnSpc>
                <a:spcPts val="2620"/>
              </a:lnSpc>
              <a:spcBef>
                <a:spcPct val="0"/>
              </a:spcBef>
            </a:pPr>
            <a:r>
              <a:rPr lang="en-US" sz="1871">
                <a:solidFill>
                  <a:srgbClr val="000000"/>
                </a:solidFill>
                <a:latin typeface="Poppins"/>
                <a:ea typeface="Poppins"/>
                <a:cs typeface="Poppins"/>
                <a:sym typeface="Poppins"/>
              </a:rPr>
              <a:t>Lorem ipsum dolor sit amet, consectetur adipiscing elit, sed do eiusmod tempor incididunt ut labore et dolore </a:t>
            </a:r>
          </a:p>
        </p:txBody>
      </p:sp>
      <p:grpSp>
        <p:nvGrpSpPr>
          <p:cNvPr id="13" name="Group 13"/>
          <p:cNvGrpSpPr/>
          <p:nvPr/>
        </p:nvGrpSpPr>
        <p:grpSpPr>
          <a:xfrm>
            <a:off x="4616635" y="4812168"/>
            <a:ext cx="3944077" cy="4812500"/>
            <a:chOff x="0" y="0"/>
            <a:chExt cx="1038769" cy="1267490"/>
          </a:xfrm>
        </p:grpSpPr>
        <p:sp>
          <p:nvSpPr>
            <p:cNvPr id="14" name="Freeform 14"/>
            <p:cNvSpPr/>
            <p:nvPr/>
          </p:nvSpPr>
          <p:spPr>
            <a:xfrm>
              <a:off x="0" y="0"/>
              <a:ext cx="1038769" cy="1267490"/>
            </a:xfrm>
            <a:custGeom>
              <a:avLst/>
              <a:gdLst/>
              <a:ahLst/>
              <a:cxnLst/>
              <a:rect l="l" t="t" r="r" b="b"/>
              <a:pathLst>
                <a:path w="1038769" h="1267490">
                  <a:moveTo>
                    <a:pt x="100109" y="0"/>
                  </a:moveTo>
                  <a:lnTo>
                    <a:pt x="938660" y="0"/>
                  </a:lnTo>
                  <a:cubicBezTo>
                    <a:pt x="965211" y="0"/>
                    <a:pt x="990674" y="10547"/>
                    <a:pt x="1009448" y="29321"/>
                  </a:cubicBezTo>
                  <a:cubicBezTo>
                    <a:pt x="1028222" y="48095"/>
                    <a:pt x="1038769" y="73559"/>
                    <a:pt x="1038769" y="100109"/>
                  </a:cubicBezTo>
                  <a:lnTo>
                    <a:pt x="1038769" y="1167381"/>
                  </a:lnTo>
                  <a:cubicBezTo>
                    <a:pt x="1038769" y="1193931"/>
                    <a:pt x="1028222" y="1219394"/>
                    <a:pt x="1009448" y="1238169"/>
                  </a:cubicBezTo>
                  <a:cubicBezTo>
                    <a:pt x="990674" y="1256943"/>
                    <a:pt x="965211" y="1267490"/>
                    <a:pt x="938660" y="1267490"/>
                  </a:cubicBezTo>
                  <a:lnTo>
                    <a:pt x="100109" y="1267490"/>
                  </a:lnTo>
                  <a:cubicBezTo>
                    <a:pt x="73559" y="1267490"/>
                    <a:pt x="48095" y="1256943"/>
                    <a:pt x="29321" y="1238169"/>
                  </a:cubicBezTo>
                  <a:cubicBezTo>
                    <a:pt x="10547" y="1219394"/>
                    <a:pt x="0" y="1193931"/>
                    <a:pt x="0" y="1167381"/>
                  </a:cubicBezTo>
                  <a:lnTo>
                    <a:pt x="0" y="100109"/>
                  </a:lnTo>
                  <a:cubicBezTo>
                    <a:pt x="0" y="73559"/>
                    <a:pt x="10547" y="48095"/>
                    <a:pt x="29321" y="29321"/>
                  </a:cubicBezTo>
                  <a:cubicBezTo>
                    <a:pt x="48095" y="10547"/>
                    <a:pt x="73559" y="0"/>
                    <a:pt x="100109" y="0"/>
                  </a:cubicBezTo>
                  <a:close/>
                </a:path>
              </a:pathLst>
            </a:custGeom>
            <a:solidFill>
              <a:srgbClr val="EAEAEA"/>
            </a:solidFill>
          </p:spPr>
        </p:sp>
        <p:sp>
          <p:nvSpPr>
            <p:cNvPr id="15" name="TextBox 15"/>
            <p:cNvSpPr txBox="1"/>
            <p:nvPr/>
          </p:nvSpPr>
          <p:spPr>
            <a:xfrm>
              <a:off x="0" y="-47625"/>
              <a:ext cx="1038769" cy="131511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4839042" y="6032091"/>
            <a:ext cx="3223423" cy="523776"/>
          </a:xfrm>
          <a:prstGeom prst="rect">
            <a:avLst/>
          </a:prstGeom>
        </p:spPr>
        <p:txBody>
          <a:bodyPr lIns="0" tIns="0" rIns="0" bIns="0" rtlCol="0" anchor="t">
            <a:spAutoFit/>
          </a:bodyPr>
          <a:lstStyle/>
          <a:p>
            <a:pPr algn="ctr">
              <a:lnSpc>
                <a:spcPts val="4205"/>
              </a:lnSpc>
              <a:spcBef>
                <a:spcPct val="0"/>
              </a:spcBef>
            </a:pPr>
            <a:r>
              <a:rPr lang="en-US" sz="3003" b="1">
                <a:solidFill>
                  <a:srgbClr val="000000"/>
                </a:solidFill>
                <a:latin typeface="Lato Heavy"/>
                <a:ea typeface="Lato Heavy"/>
                <a:cs typeface="Lato Heavy"/>
                <a:sym typeface="Lato Heavy"/>
              </a:rPr>
              <a:t>COFINANȚARE</a:t>
            </a:r>
          </a:p>
        </p:txBody>
      </p:sp>
      <p:sp>
        <p:nvSpPr>
          <p:cNvPr id="17" name="TextBox 17"/>
          <p:cNvSpPr txBox="1"/>
          <p:nvPr/>
        </p:nvSpPr>
        <p:spPr>
          <a:xfrm>
            <a:off x="5106511" y="6972681"/>
            <a:ext cx="2955954" cy="2434676"/>
          </a:xfrm>
          <a:prstGeom prst="rect">
            <a:avLst/>
          </a:prstGeom>
        </p:spPr>
        <p:txBody>
          <a:bodyPr lIns="0" tIns="0" rIns="0" bIns="0" rtlCol="0" anchor="t">
            <a:spAutoFit/>
          </a:bodyPr>
          <a:lstStyle/>
          <a:p>
            <a:pPr algn="ctr">
              <a:lnSpc>
                <a:spcPts val="3880"/>
              </a:lnSpc>
              <a:spcBef>
                <a:spcPct val="0"/>
              </a:spcBef>
            </a:pPr>
            <a:r>
              <a:rPr lang="en-US" sz="2771">
                <a:solidFill>
                  <a:srgbClr val="000000"/>
                </a:solidFill>
                <a:latin typeface="Poppins"/>
                <a:ea typeface="Poppins"/>
                <a:cs typeface="Poppins"/>
                <a:sym typeface="Poppins"/>
              </a:rPr>
              <a:t>Cofinanţarea investiţiei de minimum 10% din valoarea eligibilă</a:t>
            </a:r>
          </a:p>
        </p:txBody>
      </p:sp>
      <p:grpSp>
        <p:nvGrpSpPr>
          <p:cNvPr id="18" name="Group 18"/>
          <p:cNvGrpSpPr/>
          <p:nvPr/>
        </p:nvGrpSpPr>
        <p:grpSpPr>
          <a:xfrm>
            <a:off x="8842276" y="4812168"/>
            <a:ext cx="3944077" cy="4812500"/>
            <a:chOff x="0" y="0"/>
            <a:chExt cx="1038769" cy="1267490"/>
          </a:xfrm>
        </p:grpSpPr>
        <p:sp>
          <p:nvSpPr>
            <p:cNvPr id="19" name="Freeform 19"/>
            <p:cNvSpPr/>
            <p:nvPr/>
          </p:nvSpPr>
          <p:spPr>
            <a:xfrm>
              <a:off x="0" y="0"/>
              <a:ext cx="1038769" cy="1267490"/>
            </a:xfrm>
            <a:custGeom>
              <a:avLst/>
              <a:gdLst/>
              <a:ahLst/>
              <a:cxnLst/>
              <a:rect l="l" t="t" r="r" b="b"/>
              <a:pathLst>
                <a:path w="1038769" h="1267490">
                  <a:moveTo>
                    <a:pt x="100109" y="0"/>
                  </a:moveTo>
                  <a:lnTo>
                    <a:pt x="938660" y="0"/>
                  </a:lnTo>
                  <a:cubicBezTo>
                    <a:pt x="965211" y="0"/>
                    <a:pt x="990674" y="10547"/>
                    <a:pt x="1009448" y="29321"/>
                  </a:cubicBezTo>
                  <a:cubicBezTo>
                    <a:pt x="1028222" y="48095"/>
                    <a:pt x="1038769" y="73559"/>
                    <a:pt x="1038769" y="100109"/>
                  </a:cubicBezTo>
                  <a:lnTo>
                    <a:pt x="1038769" y="1167381"/>
                  </a:lnTo>
                  <a:cubicBezTo>
                    <a:pt x="1038769" y="1193931"/>
                    <a:pt x="1028222" y="1219394"/>
                    <a:pt x="1009448" y="1238169"/>
                  </a:cubicBezTo>
                  <a:cubicBezTo>
                    <a:pt x="990674" y="1256943"/>
                    <a:pt x="965211" y="1267490"/>
                    <a:pt x="938660" y="1267490"/>
                  </a:cubicBezTo>
                  <a:lnTo>
                    <a:pt x="100109" y="1267490"/>
                  </a:lnTo>
                  <a:cubicBezTo>
                    <a:pt x="73559" y="1267490"/>
                    <a:pt x="48095" y="1256943"/>
                    <a:pt x="29321" y="1238169"/>
                  </a:cubicBezTo>
                  <a:cubicBezTo>
                    <a:pt x="10547" y="1219394"/>
                    <a:pt x="0" y="1193931"/>
                    <a:pt x="0" y="1167381"/>
                  </a:cubicBezTo>
                  <a:lnTo>
                    <a:pt x="0" y="100109"/>
                  </a:lnTo>
                  <a:cubicBezTo>
                    <a:pt x="0" y="73559"/>
                    <a:pt x="10547" y="48095"/>
                    <a:pt x="29321" y="29321"/>
                  </a:cubicBezTo>
                  <a:cubicBezTo>
                    <a:pt x="48095" y="10547"/>
                    <a:pt x="73559" y="0"/>
                    <a:pt x="100109" y="0"/>
                  </a:cubicBezTo>
                  <a:close/>
                </a:path>
              </a:pathLst>
            </a:custGeom>
            <a:solidFill>
              <a:srgbClr val="EAEAEA"/>
            </a:solidFill>
          </p:spPr>
        </p:sp>
        <p:sp>
          <p:nvSpPr>
            <p:cNvPr id="20" name="TextBox 20"/>
            <p:cNvSpPr txBox="1"/>
            <p:nvPr/>
          </p:nvSpPr>
          <p:spPr>
            <a:xfrm>
              <a:off x="0" y="-47625"/>
              <a:ext cx="1038769" cy="1315115"/>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8842276" y="6027954"/>
            <a:ext cx="3944077" cy="523776"/>
          </a:xfrm>
          <a:prstGeom prst="rect">
            <a:avLst/>
          </a:prstGeom>
        </p:spPr>
        <p:txBody>
          <a:bodyPr lIns="0" tIns="0" rIns="0" bIns="0" rtlCol="0" anchor="t">
            <a:spAutoFit/>
          </a:bodyPr>
          <a:lstStyle/>
          <a:p>
            <a:pPr algn="ctr">
              <a:lnSpc>
                <a:spcPts val="4205"/>
              </a:lnSpc>
              <a:spcBef>
                <a:spcPct val="0"/>
              </a:spcBef>
            </a:pPr>
            <a:r>
              <a:rPr lang="en-US" sz="3003" b="1">
                <a:solidFill>
                  <a:srgbClr val="000000"/>
                </a:solidFill>
                <a:latin typeface="Lato Heavy"/>
                <a:ea typeface="Lato Heavy"/>
                <a:cs typeface="Lato Heavy"/>
                <a:sym typeface="Lato Heavy"/>
              </a:rPr>
              <a:t>LOCURI DE MUNCĂ</a:t>
            </a:r>
          </a:p>
        </p:txBody>
      </p:sp>
      <p:sp>
        <p:nvSpPr>
          <p:cNvPr id="22" name="TextBox 22"/>
          <p:cNvSpPr txBox="1"/>
          <p:nvPr/>
        </p:nvSpPr>
        <p:spPr>
          <a:xfrm>
            <a:off x="9144000" y="6632894"/>
            <a:ext cx="3282076" cy="2925469"/>
          </a:xfrm>
          <a:prstGeom prst="rect">
            <a:avLst/>
          </a:prstGeom>
        </p:spPr>
        <p:txBody>
          <a:bodyPr lIns="0" tIns="0" rIns="0" bIns="0" rtlCol="0" anchor="t">
            <a:spAutoFit/>
          </a:bodyPr>
          <a:lstStyle/>
          <a:p>
            <a:pPr algn="ctr">
              <a:lnSpc>
                <a:spcPts val="3844"/>
              </a:lnSpc>
              <a:spcBef>
                <a:spcPct val="0"/>
              </a:spcBef>
            </a:pPr>
            <a:r>
              <a:rPr lang="en-US" sz="2746">
                <a:solidFill>
                  <a:srgbClr val="000000"/>
                </a:solidFill>
                <a:latin typeface="Poppins"/>
                <a:ea typeface="Poppins"/>
                <a:cs typeface="Poppins"/>
                <a:sym typeface="Poppins"/>
              </a:rPr>
              <a:t>Cel puțin 2 locuri de muncă asumate  pentru o perioadă de minimum 24 de luni </a:t>
            </a:r>
          </a:p>
        </p:txBody>
      </p:sp>
      <p:grpSp>
        <p:nvGrpSpPr>
          <p:cNvPr id="23" name="Group 23"/>
          <p:cNvGrpSpPr/>
          <p:nvPr/>
        </p:nvGrpSpPr>
        <p:grpSpPr>
          <a:xfrm>
            <a:off x="13072103" y="4812168"/>
            <a:ext cx="3944077" cy="4812500"/>
            <a:chOff x="0" y="0"/>
            <a:chExt cx="1038769" cy="1267490"/>
          </a:xfrm>
        </p:grpSpPr>
        <p:sp>
          <p:nvSpPr>
            <p:cNvPr id="24" name="Freeform 24"/>
            <p:cNvSpPr/>
            <p:nvPr/>
          </p:nvSpPr>
          <p:spPr>
            <a:xfrm>
              <a:off x="0" y="0"/>
              <a:ext cx="1038769" cy="1267490"/>
            </a:xfrm>
            <a:custGeom>
              <a:avLst/>
              <a:gdLst/>
              <a:ahLst/>
              <a:cxnLst/>
              <a:rect l="l" t="t" r="r" b="b"/>
              <a:pathLst>
                <a:path w="1038769" h="1267490">
                  <a:moveTo>
                    <a:pt x="100109" y="0"/>
                  </a:moveTo>
                  <a:lnTo>
                    <a:pt x="938660" y="0"/>
                  </a:lnTo>
                  <a:cubicBezTo>
                    <a:pt x="965211" y="0"/>
                    <a:pt x="990674" y="10547"/>
                    <a:pt x="1009448" y="29321"/>
                  </a:cubicBezTo>
                  <a:cubicBezTo>
                    <a:pt x="1028222" y="48095"/>
                    <a:pt x="1038769" y="73559"/>
                    <a:pt x="1038769" y="100109"/>
                  </a:cubicBezTo>
                  <a:lnTo>
                    <a:pt x="1038769" y="1167381"/>
                  </a:lnTo>
                  <a:cubicBezTo>
                    <a:pt x="1038769" y="1193931"/>
                    <a:pt x="1028222" y="1219394"/>
                    <a:pt x="1009448" y="1238169"/>
                  </a:cubicBezTo>
                  <a:cubicBezTo>
                    <a:pt x="990674" y="1256943"/>
                    <a:pt x="965211" y="1267490"/>
                    <a:pt x="938660" y="1267490"/>
                  </a:cubicBezTo>
                  <a:lnTo>
                    <a:pt x="100109" y="1267490"/>
                  </a:lnTo>
                  <a:cubicBezTo>
                    <a:pt x="73559" y="1267490"/>
                    <a:pt x="48095" y="1256943"/>
                    <a:pt x="29321" y="1238169"/>
                  </a:cubicBezTo>
                  <a:cubicBezTo>
                    <a:pt x="10547" y="1219394"/>
                    <a:pt x="0" y="1193931"/>
                    <a:pt x="0" y="1167381"/>
                  </a:cubicBezTo>
                  <a:lnTo>
                    <a:pt x="0" y="100109"/>
                  </a:lnTo>
                  <a:cubicBezTo>
                    <a:pt x="0" y="73559"/>
                    <a:pt x="10547" y="48095"/>
                    <a:pt x="29321" y="29321"/>
                  </a:cubicBezTo>
                  <a:cubicBezTo>
                    <a:pt x="48095" y="10547"/>
                    <a:pt x="73559" y="0"/>
                    <a:pt x="100109" y="0"/>
                  </a:cubicBezTo>
                  <a:close/>
                </a:path>
              </a:pathLst>
            </a:custGeom>
            <a:solidFill>
              <a:srgbClr val="EAEAEA"/>
            </a:solidFill>
          </p:spPr>
        </p:sp>
        <p:sp>
          <p:nvSpPr>
            <p:cNvPr id="25" name="TextBox 25"/>
            <p:cNvSpPr txBox="1"/>
            <p:nvPr/>
          </p:nvSpPr>
          <p:spPr>
            <a:xfrm>
              <a:off x="0" y="-47625"/>
              <a:ext cx="1038769" cy="131511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3927972" y="3819371"/>
            <a:ext cx="1985594" cy="198559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0000">
                    <a:alpha val="100000"/>
                  </a:srgbClr>
                </a:gs>
                <a:gs pos="100000">
                  <a:srgbClr val="3533CD">
                    <a:alpha val="100000"/>
                  </a:srgbClr>
                </a:gs>
              </a:gsLst>
              <a:lin ang="0"/>
            </a:gra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14289922" y="4266134"/>
            <a:ext cx="1120592" cy="1092068"/>
          </a:xfrm>
          <a:custGeom>
            <a:avLst/>
            <a:gdLst/>
            <a:ahLst/>
            <a:cxnLst/>
            <a:rect l="l" t="t" r="r" b="b"/>
            <a:pathLst>
              <a:path w="1120592" h="1092068">
                <a:moveTo>
                  <a:pt x="0" y="0"/>
                </a:moveTo>
                <a:lnTo>
                  <a:pt x="1120592" y="0"/>
                </a:lnTo>
                <a:lnTo>
                  <a:pt x="1120592" y="1092068"/>
                </a:lnTo>
                <a:lnTo>
                  <a:pt x="0" y="1092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0" name="TextBox 30"/>
          <p:cNvSpPr txBox="1"/>
          <p:nvPr/>
        </p:nvSpPr>
        <p:spPr>
          <a:xfrm>
            <a:off x="13291178" y="6027954"/>
            <a:ext cx="3223423" cy="523776"/>
          </a:xfrm>
          <a:prstGeom prst="rect">
            <a:avLst/>
          </a:prstGeom>
        </p:spPr>
        <p:txBody>
          <a:bodyPr lIns="0" tIns="0" rIns="0" bIns="0" rtlCol="0" anchor="t">
            <a:spAutoFit/>
          </a:bodyPr>
          <a:lstStyle/>
          <a:p>
            <a:pPr algn="ctr">
              <a:lnSpc>
                <a:spcPts val="4205"/>
              </a:lnSpc>
              <a:spcBef>
                <a:spcPct val="0"/>
              </a:spcBef>
            </a:pPr>
            <a:r>
              <a:rPr lang="en-US" sz="3003" b="1">
                <a:solidFill>
                  <a:srgbClr val="000000"/>
                </a:solidFill>
                <a:latin typeface="Lato Heavy"/>
                <a:ea typeface="Lato Heavy"/>
                <a:cs typeface="Lato Heavy"/>
                <a:sym typeface="Lato Heavy"/>
              </a:rPr>
              <a:t>ACȚIONARIAT</a:t>
            </a:r>
          </a:p>
        </p:txBody>
      </p:sp>
      <p:sp>
        <p:nvSpPr>
          <p:cNvPr id="31" name="TextBox 31"/>
          <p:cNvSpPr txBox="1"/>
          <p:nvPr/>
        </p:nvSpPr>
        <p:spPr>
          <a:xfrm>
            <a:off x="440883" y="6963156"/>
            <a:ext cx="3502859" cy="2491298"/>
          </a:xfrm>
          <a:prstGeom prst="rect">
            <a:avLst/>
          </a:prstGeom>
        </p:spPr>
        <p:txBody>
          <a:bodyPr lIns="0" tIns="0" rIns="0" bIns="0" rtlCol="0" anchor="t">
            <a:spAutoFit/>
          </a:bodyPr>
          <a:lstStyle/>
          <a:p>
            <a:pPr algn="ctr">
              <a:lnSpc>
                <a:spcPts val="3909"/>
              </a:lnSpc>
              <a:spcBef>
                <a:spcPct val="0"/>
              </a:spcBef>
            </a:pPr>
            <a:r>
              <a:rPr lang="en-US" sz="2792">
                <a:solidFill>
                  <a:srgbClr val="000000"/>
                </a:solidFill>
                <a:latin typeface="Poppins"/>
                <a:ea typeface="Poppins"/>
                <a:cs typeface="Poppins"/>
                <a:sym typeface="Poppins"/>
              </a:rPr>
              <a:t>Ajutorul de minimis reprezintă maximum 90% din valoarea totală a cheltuielilor eligibile</a:t>
            </a:r>
          </a:p>
        </p:txBody>
      </p:sp>
      <p:grpSp>
        <p:nvGrpSpPr>
          <p:cNvPr id="32" name="Group 32"/>
          <p:cNvGrpSpPr/>
          <p:nvPr/>
        </p:nvGrpSpPr>
        <p:grpSpPr>
          <a:xfrm>
            <a:off x="5457956" y="3604669"/>
            <a:ext cx="1985594" cy="198559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0000">
                    <a:alpha val="100000"/>
                  </a:srgbClr>
                </a:gs>
                <a:gs pos="100000">
                  <a:srgbClr val="3533CD">
                    <a:alpha val="100000"/>
                  </a:srgbClr>
                </a:gs>
              </a:gsLst>
              <a:lin ang="0"/>
            </a:gradFill>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5904719" y="4051432"/>
            <a:ext cx="1092068" cy="1092068"/>
          </a:xfrm>
          <a:custGeom>
            <a:avLst/>
            <a:gdLst/>
            <a:ahLst/>
            <a:cxnLst/>
            <a:rect l="l" t="t" r="r" b="b"/>
            <a:pathLst>
              <a:path w="1092068" h="1092068">
                <a:moveTo>
                  <a:pt x="0" y="0"/>
                </a:moveTo>
                <a:lnTo>
                  <a:pt x="1092069" y="0"/>
                </a:lnTo>
                <a:lnTo>
                  <a:pt x="1092069" y="1092068"/>
                </a:lnTo>
                <a:lnTo>
                  <a:pt x="0" y="1092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6" name="Group 36"/>
          <p:cNvGrpSpPr/>
          <p:nvPr/>
        </p:nvGrpSpPr>
        <p:grpSpPr>
          <a:xfrm>
            <a:off x="9693710" y="3611884"/>
            <a:ext cx="1985594" cy="198559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0000">
                    <a:alpha val="100000"/>
                  </a:srgbClr>
                </a:gs>
                <a:gs pos="100000">
                  <a:srgbClr val="3533CD">
                    <a:alpha val="100000"/>
                  </a:srgbClr>
                </a:gs>
              </a:gsLst>
              <a:lin ang="0"/>
            </a:gradFill>
          </p:spPr>
        </p:sp>
        <p:sp>
          <p:nvSpPr>
            <p:cNvPr id="38" name="TextBox 3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a:off x="10125432" y="4193566"/>
            <a:ext cx="1122150" cy="822230"/>
          </a:xfrm>
          <a:custGeom>
            <a:avLst/>
            <a:gdLst/>
            <a:ahLst/>
            <a:cxnLst/>
            <a:rect l="l" t="t" r="r" b="b"/>
            <a:pathLst>
              <a:path w="1122150" h="822230">
                <a:moveTo>
                  <a:pt x="0" y="0"/>
                </a:moveTo>
                <a:lnTo>
                  <a:pt x="1122150" y="0"/>
                </a:lnTo>
                <a:lnTo>
                  <a:pt x="1122150" y="822230"/>
                </a:lnTo>
                <a:lnTo>
                  <a:pt x="0" y="8222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0" name="TextBox 40"/>
          <p:cNvSpPr txBox="1"/>
          <p:nvPr/>
        </p:nvSpPr>
        <p:spPr>
          <a:xfrm>
            <a:off x="2189202" y="165461"/>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
        <p:nvSpPr>
          <p:cNvPr id="41" name="TextBox 41"/>
          <p:cNvSpPr txBox="1"/>
          <p:nvPr/>
        </p:nvSpPr>
        <p:spPr>
          <a:xfrm>
            <a:off x="13462628" y="6642419"/>
            <a:ext cx="3282076" cy="3145254"/>
          </a:xfrm>
          <a:prstGeom prst="rect">
            <a:avLst/>
          </a:prstGeom>
        </p:spPr>
        <p:txBody>
          <a:bodyPr lIns="0" tIns="0" rIns="0" bIns="0" rtlCol="0" anchor="t">
            <a:spAutoFit/>
          </a:bodyPr>
          <a:lstStyle/>
          <a:p>
            <a:pPr algn="ctr">
              <a:lnSpc>
                <a:spcPts val="3564"/>
              </a:lnSpc>
            </a:pPr>
            <a:r>
              <a:rPr lang="en-US" sz="2546">
                <a:solidFill>
                  <a:srgbClr val="000000"/>
                </a:solidFill>
                <a:latin typeface="Poppins"/>
                <a:ea typeface="Poppins"/>
                <a:cs typeface="Poppins"/>
                <a:sym typeface="Poppins"/>
              </a:rPr>
              <a:t>nu are dreptul să înstrăineze acţiunile/părţile sociale pe perioada sustenabilităţii afacerii</a:t>
            </a:r>
          </a:p>
          <a:p>
            <a:pPr algn="ctr">
              <a:lnSpc>
                <a:spcPts val="3564"/>
              </a:lnSpc>
              <a:spcBef>
                <a:spcPct val="0"/>
              </a:spcBef>
            </a:pPr>
            <a:endParaRPr lang="en-US" sz="2546">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a:off x="820092" y="1952779"/>
            <a:ext cx="16647815" cy="7908604"/>
          </a:xfrm>
          <a:custGeom>
            <a:avLst/>
            <a:gdLst/>
            <a:ahLst/>
            <a:cxnLst/>
            <a:rect l="l" t="t" r="r" b="b"/>
            <a:pathLst>
              <a:path w="16647815" h="7908604">
                <a:moveTo>
                  <a:pt x="0" y="0"/>
                </a:moveTo>
                <a:lnTo>
                  <a:pt x="16647816" y="0"/>
                </a:lnTo>
                <a:lnTo>
                  <a:pt x="16647816" y="7908604"/>
                </a:lnTo>
                <a:lnTo>
                  <a:pt x="0" y="7908604"/>
                </a:lnTo>
                <a:lnTo>
                  <a:pt x="0" y="0"/>
                </a:lnTo>
                <a:close/>
              </a:path>
            </a:pathLst>
          </a:custGeom>
          <a:blipFill>
            <a:blip r:embed="rId3"/>
            <a:stretch>
              <a:fillRect t="-125" b="-916"/>
            </a:stretch>
          </a:blipFill>
        </p:spPr>
      </p:sp>
      <p:sp>
        <p:nvSpPr>
          <p:cNvPr id="4" name="TextBox 4"/>
          <p:cNvSpPr txBox="1"/>
          <p:nvPr/>
        </p:nvSpPr>
        <p:spPr>
          <a:xfrm>
            <a:off x="2189202" y="165461"/>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
        <p:nvSpPr>
          <p:cNvPr id="5" name="TextBox 5"/>
          <p:cNvSpPr txBox="1"/>
          <p:nvPr/>
        </p:nvSpPr>
        <p:spPr>
          <a:xfrm>
            <a:off x="10225546" y="5230963"/>
            <a:ext cx="7129582" cy="1491778"/>
          </a:xfrm>
          <a:prstGeom prst="rect">
            <a:avLst/>
          </a:prstGeom>
        </p:spPr>
        <p:txBody>
          <a:bodyPr lIns="0" tIns="0" rIns="0" bIns="0" rtlCol="0" anchor="t">
            <a:spAutoFit/>
          </a:bodyPr>
          <a:lstStyle/>
          <a:p>
            <a:pPr algn="ctr">
              <a:lnSpc>
                <a:spcPts val="3875"/>
              </a:lnSpc>
              <a:spcBef>
                <a:spcPct val="0"/>
              </a:spcBef>
            </a:pPr>
            <a:r>
              <a:rPr lang="en-US" sz="2768" b="1" i="1">
                <a:solidFill>
                  <a:srgbClr val="000000"/>
                </a:solidFill>
                <a:latin typeface="Arial Bold Italics"/>
                <a:ea typeface="Arial Bold Italics"/>
                <a:cs typeface="Arial Bold Italics"/>
                <a:sym typeface="Arial Bold Italics"/>
              </a:rPr>
              <a:t>E – MENȚINEREA LOCURILOR DE MUNCĂ</a:t>
            </a:r>
          </a:p>
          <a:p>
            <a:pPr marL="597733" lvl="1" indent="-298867" algn="ctr">
              <a:lnSpc>
                <a:spcPts val="3875"/>
              </a:lnSpc>
              <a:spcBef>
                <a:spcPct val="0"/>
              </a:spcBef>
              <a:buAutoNum type="arabicPeriod"/>
            </a:pPr>
            <a:r>
              <a:rPr lang="en-US" sz="2768" b="1" i="1">
                <a:solidFill>
                  <a:srgbClr val="000000"/>
                </a:solidFill>
                <a:latin typeface="Arial Bold Italics"/>
                <a:ea typeface="Arial Bold Italics"/>
                <a:cs typeface="Arial Bold Italics"/>
                <a:sym typeface="Arial Bold Italics"/>
              </a:rPr>
              <a:t>30 de luni de la data plății – 10 p</a:t>
            </a:r>
          </a:p>
          <a:p>
            <a:pPr marL="597733" lvl="1" indent="-298867" algn="ctr">
              <a:lnSpc>
                <a:spcPts val="3875"/>
              </a:lnSpc>
              <a:spcBef>
                <a:spcPct val="0"/>
              </a:spcBef>
              <a:buAutoNum type="arabicPeriod"/>
            </a:pPr>
            <a:r>
              <a:rPr lang="en-US" sz="2768" b="1" i="1">
                <a:solidFill>
                  <a:srgbClr val="000000"/>
                </a:solidFill>
                <a:latin typeface="Arial Bold Italics"/>
                <a:ea typeface="Arial Bold Italics"/>
                <a:cs typeface="Arial Bold Italics"/>
                <a:sym typeface="Arial Bold Italics"/>
              </a:rPr>
              <a:t>24 de luni de la data plății – 0 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0" y="3334811"/>
            <a:ext cx="18288000" cy="3617379"/>
            <a:chOff x="0" y="0"/>
            <a:chExt cx="4816593" cy="952725"/>
          </a:xfrm>
        </p:grpSpPr>
        <p:sp>
          <p:nvSpPr>
            <p:cNvPr id="3" name="Freeform 3"/>
            <p:cNvSpPr/>
            <p:nvPr/>
          </p:nvSpPr>
          <p:spPr>
            <a:xfrm>
              <a:off x="0" y="0"/>
              <a:ext cx="4816592" cy="952725"/>
            </a:xfrm>
            <a:custGeom>
              <a:avLst/>
              <a:gdLst/>
              <a:ahLst/>
              <a:cxnLst/>
              <a:rect l="l" t="t" r="r" b="b"/>
              <a:pathLst>
                <a:path w="4816592" h="952725">
                  <a:moveTo>
                    <a:pt x="0" y="0"/>
                  </a:moveTo>
                  <a:lnTo>
                    <a:pt x="4816592" y="0"/>
                  </a:lnTo>
                  <a:lnTo>
                    <a:pt x="4816592" y="952725"/>
                  </a:lnTo>
                  <a:lnTo>
                    <a:pt x="0" y="952725"/>
                  </a:lnTo>
                  <a:close/>
                </a:path>
              </a:pathLst>
            </a:custGeom>
            <a:solidFill>
              <a:srgbClr val="EAEAEA"/>
            </a:solidFill>
          </p:spPr>
        </p:sp>
        <p:sp>
          <p:nvSpPr>
            <p:cNvPr id="4" name="TextBox 4"/>
            <p:cNvSpPr txBox="1"/>
            <p:nvPr/>
          </p:nvSpPr>
          <p:spPr>
            <a:xfrm>
              <a:off x="0" y="-47625"/>
              <a:ext cx="4816593" cy="10003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008157" y="4265889"/>
            <a:ext cx="12271686" cy="1022839"/>
          </a:xfrm>
          <a:prstGeom prst="rect">
            <a:avLst/>
          </a:prstGeom>
        </p:spPr>
        <p:txBody>
          <a:bodyPr lIns="0" tIns="0" rIns="0" bIns="0" rtlCol="0" anchor="t">
            <a:spAutoFit/>
          </a:bodyPr>
          <a:lstStyle/>
          <a:p>
            <a:pPr algn="ctr">
              <a:lnSpc>
                <a:spcPts val="8382"/>
              </a:lnSpc>
              <a:spcBef>
                <a:spcPct val="0"/>
              </a:spcBef>
            </a:pPr>
            <a:r>
              <a:rPr lang="en-US" sz="5987">
                <a:solidFill>
                  <a:srgbClr val="004AAD"/>
                </a:solidFill>
                <a:latin typeface="League Spartan"/>
                <a:ea typeface="League Spartan"/>
                <a:cs typeface="League Spartan"/>
                <a:sym typeface="League Spartan"/>
              </a:rPr>
              <a:t>MULȚUMIM PENTRU ATENȚIE!</a:t>
            </a:r>
          </a:p>
        </p:txBody>
      </p:sp>
      <p:sp>
        <p:nvSpPr>
          <p:cNvPr id="6" name="TextBox 6"/>
          <p:cNvSpPr txBox="1"/>
          <p:nvPr/>
        </p:nvSpPr>
        <p:spPr>
          <a:xfrm>
            <a:off x="5586887" y="5694360"/>
            <a:ext cx="7114225" cy="706781"/>
          </a:xfrm>
          <a:prstGeom prst="rect">
            <a:avLst/>
          </a:prstGeom>
        </p:spPr>
        <p:txBody>
          <a:bodyPr lIns="0" tIns="0" rIns="0" bIns="0" rtlCol="0" anchor="t">
            <a:spAutoFit/>
          </a:bodyPr>
          <a:lstStyle/>
          <a:p>
            <a:pPr marL="0" lvl="0" indent="0" algn="ctr">
              <a:lnSpc>
                <a:spcPts val="5885"/>
              </a:lnSpc>
              <a:spcBef>
                <a:spcPct val="0"/>
              </a:spcBef>
            </a:pPr>
            <a:r>
              <a:rPr lang="en-US" sz="4204">
                <a:solidFill>
                  <a:srgbClr val="000000"/>
                </a:solidFill>
                <a:latin typeface="Canva Sans 1"/>
                <a:ea typeface="Canva Sans 1"/>
                <a:cs typeface="Canva Sans 1"/>
                <a:sym typeface="Canva Sans 1"/>
              </a:rPr>
              <a:t>www.economie.gov.ro</a:t>
            </a:r>
          </a:p>
        </p:txBody>
      </p:sp>
      <p:sp>
        <p:nvSpPr>
          <p:cNvPr id="7" name="TextBox 7"/>
          <p:cNvSpPr txBox="1"/>
          <p:nvPr/>
        </p:nvSpPr>
        <p:spPr>
          <a:xfrm>
            <a:off x="3798165" y="7200648"/>
            <a:ext cx="10691671" cy="514349"/>
          </a:xfrm>
          <a:prstGeom prst="rect">
            <a:avLst/>
          </a:prstGeom>
        </p:spPr>
        <p:txBody>
          <a:bodyPr lIns="0" tIns="0" rIns="0" bIns="0" rtlCol="0" anchor="t">
            <a:spAutoFit/>
          </a:bodyPr>
          <a:lstStyle/>
          <a:p>
            <a:pPr algn="ctr">
              <a:lnSpc>
                <a:spcPts val="4200"/>
              </a:lnSpc>
            </a:pPr>
            <a:r>
              <a:rPr lang="en-US" sz="3000" b="1">
                <a:solidFill>
                  <a:srgbClr val="FFFFFF"/>
                </a:solidFill>
                <a:latin typeface="Canva Sans 2 Bold"/>
                <a:ea typeface="Canva Sans 2 Bold"/>
                <a:cs typeface="Canva Sans 2 Bold"/>
                <a:sym typeface="Canva Sans 2 Bold"/>
              </a:rPr>
              <a:t>CENTRUL TERITORIAL   I.M.M.T. CLUJ-NAPOCA</a:t>
            </a:r>
          </a:p>
        </p:txBody>
      </p:sp>
      <p:sp>
        <p:nvSpPr>
          <p:cNvPr id="8" name="TextBox 8"/>
          <p:cNvSpPr txBox="1"/>
          <p:nvPr/>
        </p:nvSpPr>
        <p:spPr>
          <a:xfrm>
            <a:off x="3798165" y="7962646"/>
            <a:ext cx="10691671" cy="2119106"/>
          </a:xfrm>
          <a:prstGeom prst="rect">
            <a:avLst/>
          </a:prstGeom>
        </p:spPr>
        <p:txBody>
          <a:bodyPr lIns="0" tIns="0" rIns="0" bIns="0" rtlCol="0" anchor="t">
            <a:spAutoFit/>
          </a:bodyPr>
          <a:lstStyle/>
          <a:p>
            <a:pPr algn="ctr">
              <a:lnSpc>
                <a:spcPts val="4200"/>
              </a:lnSpc>
            </a:pPr>
            <a:r>
              <a:rPr lang="en-US" sz="3000" b="1" dirty="0">
                <a:solidFill>
                  <a:srgbClr val="FFFFFF"/>
                </a:solidFill>
                <a:latin typeface="Canva Sans 2 Bold"/>
                <a:ea typeface="Canva Sans 2 Bold"/>
                <a:cs typeface="Canva Sans 2 Bold"/>
                <a:sym typeface="Canva Sans 2 Bold"/>
              </a:rPr>
              <a:t>Cluj-Napoca, str. </a:t>
            </a:r>
            <a:r>
              <a:rPr lang="en-US" sz="3000" b="1" dirty="0" err="1">
                <a:solidFill>
                  <a:srgbClr val="FFFFFF"/>
                </a:solidFill>
                <a:latin typeface="Canva Sans 2 Bold"/>
                <a:ea typeface="Canva Sans 2 Bold"/>
                <a:cs typeface="Canva Sans 2 Bold"/>
                <a:sym typeface="Canva Sans 2 Bold"/>
              </a:rPr>
              <a:t>Horea</a:t>
            </a:r>
            <a:r>
              <a:rPr lang="en-US" sz="3000" b="1" dirty="0">
                <a:solidFill>
                  <a:srgbClr val="FFFFFF"/>
                </a:solidFill>
                <a:latin typeface="Canva Sans 2 Bold"/>
                <a:ea typeface="Canva Sans 2 Bold"/>
                <a:cs typeface="Canva Sans 2 Bold"/>
                <a:sym typeface="Canva Sans 2 Bold"/>
              </a:rPr>
              <a:t> nr.13</a:t>
            </a:r>
          </a:p>
          <a:p>
            <a:pPr algn="ctr">
              <a:lnSpc>
                <a:spcPts val="4200"/>
              </a:lnSpc>
            </a:pPr>
            <a:r>
              <a:rPr lang="en-US" sz="3000" b="1" dirty="0" err="1">
                <a:solidFill>
                  <a:srgbClr val="FFFFFF"/>
                </a:solidFill>
                <a:latin typeface="Canva Sans 2 Bold"/>
                <a:ea typeface="Canva Sans 2 Bold"/>
                <a:cs typeface="Canva Sans 2 Bold"/>
                <a:sym typeface="Canva Sans 2 Bold"/>
              </a:rPr>
              <a:t>tel</a:t>
            </a:r>
            <a:r>
              <a:rPr lang="en-US" sz="3000" b="1" dirty="0">
                <a:solidFill>
                  <a:srgbClr val="FFFFFF"/>
                </a:solidFill>
                <a:latin typeface="Canva Sans 2 Bold"/>
                <a:ea typeface="Canva Sans 2 Bold"/>
                <a:cs typeface="Canva Sans 2 Bold"/>
                <a:sym typeface="Canva Sans 2 Bold"/>
              </a:rPr>
              <a:t>: 0264 487224   </a:t>
            </a:r>
          </a:p>
          <a:p>
            <a:pPr algn="ctr">
              <a:lnSpc>
                <a:spcPts val="4200"/>
              </a:lnSpc>
            </a:pPr>
            <a:r>
              <a:rPr lang="en-US" sz="3000" b="1" dirty="0">
                <a:solidFill>
                  <a:srgbClr val="FFFFFF"/>
                </a:solidFill>
                <a:latin typeface="Canva Sans 2 Bold"/>
                <a:ea typeface="Canva Sans 2 Bold"/>
                <a:cs typeface="Canva Sans 2 Bold"/>
                <a:sym typeface="Canva Sans 2 Bold"/>
              </a:rPr>
              <a:t>call center: 021 9059</a:t>
            </a:r>
          </a:p>
          <a:p>
            <a:pPr algn="ctr">
              <a:lnSpc>
                <a:spcPts val="4200"/>
              </a:lnSpc>
            </a:pPr>
            <a:r>
              <a:rPr lang="en-US" sz="3000" b="1" dirty="0">
                <a:solidFill>
                  <a:srgbClr val="FFFFFF"/>
                </a:solidFill>
                <a:latin typeface="Canva Sans 2 Bold"/>
                <a:ea typeface="Canva Sans 2 Bold"/>
                <a:cs typeface="Canva Sans 2 Bold"/>
                <a:sym typeface="Canva Sans 2 Bold"/>
              </a:rPr>
              <a:t>email: agentia.cluj@imm.gov.ro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0"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3533CD">
                    <a:alpha val="100000"/>
                  </a:srgbClr>
                </a:gs>
              </a:gsLst>
              <a:lin ang="0"/>
            </a:gradFill>
          </p:spPr>
        </p:sp>
        <p:sp>
          <p:nvSpPr>
            <p:cNvPr id="5" name="TextBox 5"/>
            <p:cNvSpPr txBox="1"/>
            <p:nvPr/>
          </p:nvSpPr>
          <p:spPr>
            <a:xfrm>
              <a:off x="0" y="-47625"/>
              <a:ext cx="3589030" cy="282552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380805" y="2178302"/>
            <a:ext cx="7907195" cy="5930396"/>
          </a:xfrm>
          <a:custGeom>
            <a:avLst/>
            <a:gdLst/>
            <a:ahLst/>
            <a:cxnLst/>
            <a:rect l="l" t="t" r="r" b="b"/>
            <a:pathLst>
              <a:path w="7907195" h="5930396">
                <a:moveTo>
                  <a:pt x="0" y="0"/>
                </a:moveTo>
                <a:lnTo>
                  <a:pt x="7907195" y="0"/>
                </a:lnTo>
                <a:lnTo>
                  <a:pt x="7907195" y="5930396"/>
                </a:lnTo>
                <a:lnTo>
                  <a:pt x="0" y="5930396"/>
                </a:lnTo>
                <a:lnTo>
                  <a:pt x="0" y="0"/>
                </a:lnTo>
                <a:close/>
              </a:path>
            </a:pathLst>
          </a:custGeom>
          <a:blipFill>
            <a:blip r:embed="rId3"/>
            <a:stretch>
              <a:fillRect/>
            </a:stretch>
          </a:blipFill>
        </p:spPr>
      </p:sp>
      <p:sp>
        <p:nvSpPr>
          <p:cNvPr id="7" name="TextBox 7"/>
          <p:cNvSpPr txBox="1"/>
          <p:nvPr/>
        </p:nvSpPr>
        <p:spPr>
          <a:xfrm>
            <a:off x="217114" y="3445160"/>
            <a:ext cx="10620728" cy="5802216"/>
          </a:xfrm>
          <a:prstGeom prst="rect">
            <a:avLst/>
          </a:prstGeom>
        </p:spPr>
        <p:txBody>
          <a:bodyPr lIns="0" tIns="0" rIns="0" bIns="0" rtlCol="0" anchor="t">
            <a:spAutoFit/>
          </a:bodyPr>
          <a:lstStyle/>
          <a:p>
            <a:pPr algn="ctr">
              <a:lnSpc>
                <a:spcPts val="4642"/>
              </a:lnSpc>
              <a:spcBef>
                <a:spcPct val="0"/>
              </a:spcBef>
            </a:pPr>
            <a:r>
              <a:rPr lang="en-US" sz="3316">
                <a:solidFill>
                  <a:srgbClr val="FFFFFF"/>
                </a:solidFill>
                <a:latin typeface="Archivo Black"/>
                <a:ea typeface="Archivo Black"/>
                <a:cs typeface="Archivo Black"/>
                <a:sym typeface="Archivo Black"/>
              </a:rPr>
              <a:t>Bugetul general al proiectului este de aproximativ  450 milioane de euro </a:t>
            </a:r>
          </a:p>
          <a:p>
            <a:pPr algn="ctr">
              <a:lnSpc>
                <a:spcPts val="4642"/>
              </a:lnSpc>
              <a:spcBef>
                <a:spcPct val="0"/>
              </a:spcBef>
            </a:pPr>
            <a:endParaRPr lang="en-US" sz="3316">
              <a:solidFill>
                <a:srgbClr val="FFFFFF"/>
              </a:solidFill>
              <a:latin typeface="Archivo Black"/>
              <a:ea typeface="Archivo Black"/>
              <a:cs typeface="Archivo Black"/>
              <a:sym typeface="Archivo Black"/>
            </a:endParaRPr>
          </a:p>
          <a:p>
            <a:pPr algn="ctr">
              <a:lnSpc>
                <a:spcPts val="4642"/>
              </a:lnSpc>
              <a:spcBef>
                <a:spcPct val="0"/>
              </a:spcBef>
            </a:pPr>
            <a:endParaRPr lang="en-US" sz="3316">
              <a:solidFill>
                <a:srgbClr val="FFFFFF"/>
              </a:solidFill>
              <a:latin typeface="Archivo Black"/>
              <a:ea typeface="Archivo Black"/>
              <a:cs typeface="Archivo Black"/>
              <a:sym typeface="Archivo Black"/>
            </a:endParaRPr>
          </a:p>
          <a:p>
            <a:pPr algn="ctr">
              <a:lnSpc>
                <a:spcPts val="4642"/>
              </a:lnSpc>
              <a:spcBef>
                <a:spcPct val="0"/>
              </a:spcBef>
            </a:pPr>
            <a:endParaRPr lang="en-US" sz="3316">
              <a:solidFill>
                <a:srgbClr val="FFFFFF"/>
              </a:solidFill>
              <a:latin typeface="Archivo Black"/>
              <a:ea typeface="Archivo Black"/>
              <a:cs typeface="Archivo Black"/>
              <a:sym typeface="Archivo Black"/>
            </a:endParaRPr>
          </a:p>
          <a:p>
            <a:pPr algn="ctr">
              <a:lnSpc>
                <a:spcPts val="4642"/>
              </a:lnSpc>
              <a:spcBef>
                <a:spcPct val="0"/>
              </a:spcBef>
            </a:pPr>
            <a:r>
              <a:rPr lang="en-US" sz="3316">
                <a:solidFill>
                  <a:srgbClr val="FFFFFF"/>
                </a:solidFill>
                <a:latin typeface="Archivo Black"/>
                <a:ea typeface="Archivo Black"/>
                <a:cs typeface="Archivo Black"/>
                <a:sym typeface="Archivo Black"/>
              </a:rPr>
              <a:t> AFN acordate beneficiarilor de ajutor de minimis -  maxim 250.000 lei/beneficiar (persoană juridică nou înființată)</a:t>
            </a:r>
          </a:p>
          <a:p>
            <a:pPr algn="ctr">
              <a:lnSpc>
                <a:spcPts val="4642"/>
              </a:lnSpc>
              <a:spcBef>
                <a:spcPct val="0"/>
              </a:spcBef>
            </a:pPr>
            <a:endParaRPr lang="en-US" sz="3316">
              <a:solidFill>
                <a:srgbClr val="FFFFFF"/>
              </a:solidFill>
              <a:latin typeface="Archivo Black"/>
              <a:ea typeface="Archivo Black"/>
              <a:cs typeface="Archivo Black"/>
              <a:sym typeface="Archivo Black"/>
            </a:endParaRPr>
          </a:p>
          <a:p>
            <a:pPr algn="ctr">
              <a:lnSpc>
                <a:spcPts val="4642"/>
              </a:lnSpc>
              <a:spcBef>
                <a:spcPct val="0"/>
              </a:spcBef>
            </a:pPr>
            <a:endParaRPr lang="en-US" sz="3316">
              <a:solidFill>
                <a:srgbClr val="FFFFFF"/>
              </a:solidFill>
              <a:latin typeface="Archivo Black"/>
              <a:ea typeface="Archivo Black"/>
              <a:cs typeface="Archivo Black"/>
              <a:sym typeface="Archivo Black"/>
            </a:endParaRPr>
          </a:p>
        </p:txBody>
      </p:sp>
      <p:sp>
        <p:nvSpPr>
          <p:cNvPr id="8" name="TextBox 8"/>
          <p:cNvSpPr txBox="1"/>
          <p:nvPr/>
        </p:nvSpPr>
        <p:spPr>
          <a:xfrm>
            <a:off x="-141248" y="400685"/>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FFFFFF"/>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FFFFFF"/>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FFFFFF"/>
                </a:solidFill>
                <a:latin typeface="Archivo Black"/>
                <a:ea typeface="Archivo Black"/>
                <a:cs typeface="Archivo Black"/>
                <a:sym typeface="Archivo Black"/>
              </a:rPr>
              <a:t> CLUJ-NAPOCA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0" y="6207219"/>
            <a:ext cx="18288000" cy="4209956"/>
            <a:chOff x="0" y="0"/>
            <a:chExt cx="4816593" cy="1108795"/>
          </a:xfrm>
        </p:grpSpPr>
        <p:sp>
          <p:nvSpPr>
            <p:cNvPr id="4" name="Freeform 4"/>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sp>
        <p:sp>
          <p:nvSpPr>
            <p:cNvPr id="5" name="TextBox 5"/>
            <p:cNvSpPr txBox="1"/>
            <p:nvPr/>
          </p:nvSpPr>
          <p:spPr>
            <a:xfrm>
              <a:off x="0" y="-47625"/>
              <a:ext cx="4816593" cy="115642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880436" y="3904038"/>
            <a:ext cx="5657850" cy="565785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749714" y="3904038"/>
            <a:ext cx="5657850" cy="565785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070216" y="3960960"/>
            <a:ext cx="5297340" cy="529734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929970" y="3960960"/>
            <a:ext cx="5297340" cy="529734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5245041" y="4646660"/>
            <a:ext cx="928640" cy="993681"/>
          </a:xfrm>
          <a:custGeom>
            <a:avLst/>
            <a:gdLst/>
            <a:ahLst/>
            <a:cxnLst/>
            <a:rect l="l" t="t" r="r" b="b"/>
            <a:pathLst>
              <a:path w="928640" h="993681">
                <a:moveTo>
                  <a:pt x="0" y="0"/>
                </a:moveTo>
                <a:lnTo>
                  <a:pt x="928640" y="0"/>
                </a:lnTo>
                <a:lnTo>
                  <a:pt x="928640" y="993680"/>
                </a:lnTo>
                <a:lnTo>
                  <a:pt x="0" y="9936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a:off x="12169424" y="4646660"/>
            <a:ext cx="818432" cy="993681"/>
          </a:xfrm>
          <a:custGeom>
            <a:avLst/>
            <a:gdLst/>
            <a:ahLst/>
            <a:cxnLst/>
            <a:rect l="l" t="t" r="r" b="b"/>
            <a:pathLst>
              <a:path w="818432" h="993681">
                <a:moveTo>
                  <a:pt x="0" y="0"/>
                </a:moveTo>
                <a:lnTo>
                  <a:pt x="818431" y="0"/>
                </a:lnTo>
                <a:lnTo>
                  <a:pt x="818431" y="993680"/>
                </a:lnTo>
                <a:lnTo>
                  <a:pt x="0" y="9936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TextBox 20"/>
          <p:cNvSpPr txBox="1"/>
          <p:nvPr/>
        </p:nvSpPr>
        <p:spPr>
          <a:xfrm>
            <a:off x="4268428" y="2094880"/>
            <a:ext cx="9751145" cy="925878"/>
          </a:xfrm>
          <a:prstGeom prst="rect">
            <a:avLst/>
          </a:prstGeom>
        </p:spPr>
        <p:txBody>
          <a:bodyPr lIns="0" tIns="0" rIns="0" bIns="0" rtlCol="0" anchor="t">
            <a:spAutoFit/>
          </a:bodyPr>
          <a:lstStyle/>
          <a:p>
            <a:pPr algn="ctr">
              <a:lnSpc>
                <a:spcPts val="7575"/>
              </a:lnSpc>
              <a:spcBef>
                <a:spcPct val="0"/>
              </a:spcBef>
            </a:pPr>
            <a:r>
              <a:rPr lang="en-US" sz="5411">
                <a:solidFill>
                  <a:srgbClr val="004AAD"/>
                </a:solidFill>
                <a:latin typeface="League Spartan"/>
                <a:ea typeface="League Spartan"/>
                <a:cs typeface="League Spartan"/>
                <a:sym typeface="League Spartan"/>
              </a:rPr>
              <a:t>START UP NATION 2024</a:t>
            </a:r>
          </a:p>
        </p:txBody>
      </p:sp>
      <p:sp>
        <p:nvSpPr>
          <p:cNvPr id="21" name="TextBox 21"/>
          <p:cNvSpPr txBox="1"/>
          <p:nvPr/>
        </p:nvSpPr>
        <p:spPr>
          <a:xfrm>
            <a:off x="3739429" y="6131019"/>
            <a:ext cx="3958914" cy="3641240"/>
          </a:xfrm>
          <a:prstGeom prst="rect">
            <a:avLst/>
          </a:prstGeom>
        </p:spPr>
        <p:txBody>
          <a:bodyPr lIns="0" tIns="0" rIns="0" bIns="0" rtlCol="0" anchor="t">
            <a:spAutoFit/>
          </a:bodyPr>
          <a:lstStyle/>
          <a:p>
            <a:pPr algn="ctr">
              <a:lnSpc>
                <a:spcPts val="3876"/>
              </a:lnSpc>
            </a:pPr>
            <a:r>
              <a:rPr lang="en-US" sz="2769" b="1">
                <a:solidFill>
                  <a:srgbClr val="000000"/>
                </a:solidFill>
                <a:latin typeface="Poppins Bold"/>
                <a:ea typeface="Poppins Bold"/>
                <a:cs typeface="Poppins Bold"/>
                <a:sym typeface="Poppins Bold"/>
              </a:rPr>
              <a:t>PILON 1</a:t>
            </a:r>
          </a:p>
          <a:p>
            <a:pPr algn="ctr">
              <a:lnSpc>
                <a:spcPts val="3876"/>
              </a:lnSpc>
            </a:pPr>
            <a:endParaRPr lang="en-US" sz="2769" b="1">
              <a:solidFill>
                <a:srgbClr val="000000"/>
              </a:solidFill>
              <a:latin typeface="Poppins Bold"/>
              <a:ea typeface="Poppins Bold"/>
              <a:cs typeface="Poppins Bold"/>
              <a:sym typeface="Poppins Bold"/>
            </a:endParaRPr>
          </a:p>
          <a:p>
            <a:pPr algn="ctr">
              <a:lnSpc>
                <a:spcPts val="3876"/>
              </a:lnSpc>
            </a:pPr>
            <a:r>
              <a:rPr lang="en-US" sz="2769">
                <a:solidFill>
                  <a:srgbClr val="000000"/>
                </a:solidFill>
                <a:latin typeface="Poppins"/>
                <a:ea typeface="Poppins"/>
                <a:cs typeface="Poppins"/>
                <a:sym typeface="Poppins"/>
              </a:rPr>
              <a:t>BUGET - 266.000.000 euro, aproximativ 5250 de beneficiari</a:t>
            </a:r>
          </a:p>
          <a:p>
            <a:pPr algn="ctr">
              <a:lnSpc>
                <a:spcPts val="3176"/>
              </a:lnSpc>
            </a:pPr>
            <a:endParaRPr lang="en-US" sz="2769">
              <a:solidFill>
                <a:srgbClr val="000000"/>
              </a:solidFill>
              <a:latin typeface="Poppins"/>
              <a:ea typeface="Poppins"/>
              <a:cs typeface="Poppins"/>
              <a:sym typeface="Poppins"/>
            </a:endParaRPr>
          </a:p>
          <a:p>
            <a:pPr algn="ctr">
              <a:lnSpc>
                <a:spcPts val="3176"/>
              </a:lnSpc>
            </a:pPr>
            <a:endParaRPr lang="en-US" sz="2769">
              <a:solidFill>
                <a:srgbClr val="000000"/>
              </a:solidFill>
              <a:latin typeface="Poppins"/>
              <a:ea typeface="Poppins"/>
              <a:cs typeface="Poppins"/>
              <a:sym typeface="Poppins"/>
            </a:endParaRPr>
          </a:p>
          <a:p>
            <a:pPr algn="ctr">
              <a:lnSpc>
                <a:spcPts val="3176"/>
              </a:lnSpc>
              <a:spcBef>
                <a:spcPct val="0"/>
              </a:spcBef>
            </a:pPr>
            <a:endParaRPr lang="en-US" sz="2769">
              <a:solidFill>
                <a:srgbClr val="000000"/>
              </a:solidFill>
              <a:latin typeface="Poppins"/>
              <a:ea typeface="Poppins"/>
              <a:cs typeface="Poppins"/>
              <a:sym typeface="Poppins"/>
            </a:endParaRPr>
          </a:p>
        </p:txBody>
      </p:sp>
      <p:sp>
        <p:nvSpPr>
          <p:cNvPr id="22" name="TextBox 22"/>
          <p:cNvSpPr txBox="1"/>
          <p:nvPr/>
        </p:nvSpPr>
        <p:spPr>
          <a:xfrm>
            <a:off x="10599183" y="6131019"/>
            <a:ext cx="3958914" cy="2920515"/>
          </a:xfrm>
          <a:prstGeom prst="rect">
            <a:avLst/>
          </a:prstGeom>
        </p:spPr>
        <p:txBody>
          <a:bodyPr lIns="0" tIns="0" rIns="0" bIns="0" rtlCol="0" anchor="t">
            <a:spAutoFit/>
          </a:bodyPr>
          <a:lstStyle/>
          <a:p>
            <a:pPr algn="ctr">
              <a:lnSpc>
                <a:spcPts val="3876"/>
              </a:lnSpc>
            </a:pPr>
            <a:r>
              <a:rPr lang="en-US" sz="2769" b="1">
                <a:solidFill>
                  <a:srgbClr val="000000"/>
                </a:solidFill>
                <a:latin typeface="Poppins Bold"/>
                <a:ea typeface="Poppins Bold"/>
                <a:cs typeface="Poppins Bold"/>
                <a:sym typeface="Poppins Bold"/>
              </a:rPr>
              <a:t>PILON 2</a:t>
            </a:r>
          </a:p>
          <a:p>
            <a:pPr algn="ctr">
              <a:lnSpc>
                <a:spcPts val="3876"/>
              </a:lnSpc>
            </a:pPr>
            <a:endParaRPr lang="en-US" sz="2769" b="1">
              <a:solidFill>
                <a:srgbClr val="000000"/>
              </a:solidFill>
              <a:latin typeface="Poppins Bold"/>
              <a:ea typeface="Poppins Bold"/>
              <a:cs typeface="Poppins Bold"/>
              <a:sym typeface="Poppins Bold"/>
            </a:endParaRPr>
          </a:p>
          <a:p>
            <a:pPr algn="ctr">
              <a:lnSpc>
                <a:spcPts val="3876"/>
              </a:lnSpc>
            </a:pPr>
            <a:r>
              <a:rPr lang="en-US" sz="2769">
                <a:solidFill>
                  <a:srgbClr val="000000"/>
                </a:solidFill>
                <a:latin typeface="Poppins"/>
                <a:ea typeface="Poppins"/>
                <a:cs typeface="Poppins"/>
                <a:sym typeface="Poppins"/>
              </a:rPr>
              <a:t>BUGET-150.435.295,00 euro, aproximativ 2500 de beneficiari</a:t>
            </a:r>
          </a:p>
          <a:p>
            <a:pPr algn="ctr">
              <a:lnSpc>
                <a:spcPts val="3876"/>
              </a:lnSpc>
              <a:spcBef>
                <a:spcPct val="0"/>
              </a:spcBef>
            </a:pPr>
            <a:endParaRPr lang="en-US" sz="2769">
              <a:solidFill>
                <a:srgbClr val="000000"/>
              </a:solidFill>
              <a:latin typeface="Poppins"/>
              <a:ea typeface="Poppins"/>
              <a:cs typeface="Poppins"/>
              <a:sym typeface="Poppins"/>
            </a:endParaRPr>
          </a:p>
        </p:txBody>
      </p:sp>
      <p:sp>
        <p:nvSpPr>
          <p:cNvPr id="23" name="TextBox 23"/>
          <p:cNvSpPr txBox="1"/>
          <p:nvPr/>
        </p:nvSpPr>
        <p:spPr>
          <a:xfrm>
            <a:off x="2189202" y="117494"/>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68028" y="-896443"/>
            <a:ext cx="1378419" cy="12079887"/>
            <a:chOff x="0" y="0"/>
            <a:chExt cx="363040" cy="3181534"/>
          </a:xfrm>
        </p:grpSpPr>
        <p:sp>
          <p:nvSpPr>
            <p:cNvPr id="3" name="Freeform 3"/>
            <p:cNvSpPr/>
            <p:nvPr/>
          </p:nvSpPr>
          <p:spPr>
            <a:xfrm>
              <a:off x="0" y="0"/>
              <a:ext cx="363040" cy="3181534"/>
            </a:xfrm>
            <a:custGeom>
              <a:avLst/>
              <a:gdLst/>
              <a:ahLst/>
              <a:cxnLst/>
              <a:rect l="l" t="t" r="r" b="b"/>
              <a:pathLst>
                <a:path w="363040" h="3181534">
                  <a:moveTo>
                    <a:pt x="181520" y="0"/>
                  </a:moveTo>
                  <a:lnTo>
                    <a:pt x="181520" y="0"/>
                  </a:lnTo>
                  <a:cubicBezTo>
                    <a:pt x="281771" y="0"/>
                    <a:pt x="363040" y="81269"/>
                    <a:pt x="363040" y="181520"/>
                  </a:cubicBezTo>
                  <a:lnTo>
                    <a:pt x="363040" y="3000014"/>
                  </a:lnTo>
                  <a:cubicBezTo>
                    <a:pt x="363040" y="3100265"/>
                    <a:pt x="281771" y="3181534"/>
                    <a:pt x="181520" y="3181534"/>
                  </a:cubicBezTo>
                  <a:lnTo>
                    <a:pt x="181520" y="3181534"/>
                  </a:lnTo>
                  <a:cubicBezTo>
                    <a:pt x="81269" y="3181534"/>
                    <a:pt x="0" y="3100265"/>
                    <a:pt x="0" y="3000014"/>
                  </a:cubicBezTo>
                  <a:lnTo>
                    <a:pt x="0" y="181520"/>
                  </a:lnTo>
                  <a:cubicBezTo>
                    <a:pt x="0" y="81269"/>
                    <a:pt x="81269" y="0"/>
                    <a:pt x="181520" y="0"/>
                  </a:cubicBezTo>
                  <a:close/>
                </a:path>
              </a:pathLst>
            </a:custGeom>
            <a:gradFill rotWithShape="1">
              <a:gsLst>
                <a:gs pos="0">
                  <a:srgbClr val="000000">
                    <a:alpha val="100000"/>
                  </a:srgbClr>
                </a:gs>
                <a:gs pos="100000">
                  <a:srgbClr val="3533CD">
                    <a:alpha val="100000"/>
                  </a:srgbClr>
                </a:gs>
              </a:gsLst>
              <a:lin ang="0"/>
            </a:gradFill>
          </p:spPr>
        </p:sp>
        <p:sp>
          <p:nvSpPr>
            <p:cNvPr id="4" name="TextBox 4"/>
            <p:cNvSpPr txBox="1"/>
            <p:nvPr/>
          </p:nvSpPr>
          <p:spPr>
            <a:xfrm>
              <a:off x="0" y="-47625"/>
              <a:ext cx="363040" cy="3229159"/>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4105047" y="5365671"/>
            <a:ext cx="4182953" cy="4320154"/>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2"/>
              <a:stretch>
                <a:fillRect l="-27495" r="-27495"/>
              </a:stretch>
            </a:blipFill>
          </p:spPr>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74874"/>
            </a:solidFill>
          </p:spPr>
        </p:sp>
      </p:grpSp>
      <p:grpSp>
        <p:nvGrpSpPr>
          <p:cNvPr id="8" name="Group 8"/>
          <p:cNvGrpSpPr>
            <a:grpSpLocks noChangeAspect="1"/>
          </p:cNvGrpSpPr>
          <p:nvPr/>
        </p:nvGrpSpPr>
        <p:grpSpPr>
          <a:xfrm>
            <a:off x="11463494" y="1045516"/>
            <a:ext cx="4182953" cy="4320154"/>
            <a:chOff x="0" y="0"/>
            <a:chExt cx="6350000" cy="6558280"/>
          </a:xfrm>
        </p:grpSpPr>
        <p:sp>
          <p:nvSpPr>
            <p:cNvPr id="9" name="Freeform 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41874" r="-41874"/>
              </a:stretch>
            </a:blipFill>
          </p:spPr>
        </p:sp>
        <p:sp>
          <p:nvSpPr>
            <p:cNvPr id="10" name="Freeform 1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74874"/>
            </a:solidFill>
          </p:spPr>
        </p:sp>
      </p:grpSp>
      <p:grpSp>
        <p:nvGrpSpPr>
          <p:cNvPr id="11" name="Group 11"/>
          <p:cNvGrpSpPr/>
          <p:nvPr/>
        </p:nvGrpSpPr>
        <p:grpSpPr>
          <a:xfrm>
            <a:off x="6505147" y="9258300"/>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0000">
                    <a:alpha val="100000"/>
                  </a:srgbClr>
                </a:gs>
                <a:gs pos="100000">
                  <a:srgbClr val="3533CD">
                    <a:alpha val="100000"/>
                  </a:srgbClr>
                </a:gs>
              </a:gsLst>
              <a:lin ang="0"/>
            </a:gra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84014" y="2023842"/>
            <a:ext cx="10979480" cy="3119658"/>
          </a:xfrm>
          <a:prstGeom prst="rect">
            <a:avLst/>
          </a:prstGeom>
        </p:spPr>
        <p:txBody>
          <a:bodyPr lIns="0" tIns="0" rIns="0" bIns="0" rtlCol="0" anchor="t">
            <a:spAutoFit/>
          </a:bodyPr>
          <a:lstStyle/>
          <a:p>
            <a:pPr algn="l">
              <a:lnSpc>
                <a:spcPts val="4975"/>
              </a:lnSpc>
            </a:pPr>
            <a:r>
              <a:rPr lang="en-US" sz="3553">
                <a:solidFill>
                  <a:srgbClr val="004AAD"/>
                </a:solidFill>
                <a:latin typeface="League Spartan"/>
                <a:ea typeface="League Spartan"/>
                <a:cs typeface="League Spartan"/>
                <a:sym typeface="League Spartan"/>
              </a:rPr>
              <a:t>PILONUL 1 </a:t>
            </a:r>
          </a:p>
          <a:p>
            <a:pPr algn="l">
              <a:lnSpc>
                <a:spcPts val="4975"/>
              </a:lnSpc>
            </a:pPr>
            <a:r>
              <a:rPr lang="en-US" sz="3553">
                <a:solidFill>
                  <a:srgbClr val="004AAD"/>
                </a:solidFill>
                <a:latin typeface="League Spartan"/>
                <a:ea typeface="League Spartan"/>
                <a:cs typeface="League Spartan"/>
                <a:sym typeface="League Spartan"/>
              </a:rPr>
              <a:t>ACTIVAREA POTENȚIALULUI ANTREPRENORIAL AL TINERILOR </a:t>
            </a:r>
          </a:p>
          <a:p>
            <a:pPr algn="l">
              <a:lnSpc>
                <a:spcPts val="4975"/>
              </a:lnSpc>
            </a:pPr>
            <a:endParaRPr lang="en-US" sz="3553">
              <a:solidFill>
                <a:srgbClr val="004AAD"/>
              </a:solidFill>
              <a:latin typeface="League Spartan"/>
              <a:ea typeface="League Spartan"/>
              <a:cs typeface="League Spartan"/>
              <a:sym typeface="League Spartan"/>
            </a:endParaRPr>
          </a:p>
          <a:p>
            <a:pPr algn="l">
              <a:lnSpc>
                <a:spcPts val="4975"/>
              </a:lnSpc>
              <a:spcBef>
                <a:spcPct val="0"/>
              </a:spcBef>
            </a:pPr>
            <a:endParaRPr lang="en-US" sz="3553">
              <a:solidFill>
                <a:srgbClr val="004AAD"/>
              </a:solidFill>
              <a:latin typeface="League Spartan"/>
              <a:ea typeface="League Spartan"/>
              <a:cs typeface="League Spartan"/>
              <a:sym typeface="League Spartan"/>
            </a:endParaRPr>
          </a:p>
        </p:txBody>
      </p:sp>
      <p:sp>
        <p:nvSpPr>
          <p:cNvPr id="15" name="TextBox 15"/>
          <p:cNvSpPr txBox="1"/>
          <p:nvPr/>
        </p:nvSpPr>
        <p:spPr>
          <a:xfrm>
            <a:off x="0" y="-57150"/>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
        <p:nvSpPr>
          <p:cNvPr id="16" name="TextBox 16"/>
          <p:cNvSpPr txBox="1"/>
          <p:nvPr/>
        </p:nvSpPr>
        <p:spPr>
          <a:xfrm>
            <a:off x="543443" y="5520199"/>
            <a:ext cx="12822710" cy="3499122"/>
          </a:xfrm>
          <a:prstGeom prst="rect">
            <a:avLst/>
          </a:prstGeom>
        </p:spPr>
        <p:txBody>
          <a:bodyPr lIns="0" tIns="0" rIns="0" bIns="0" rtlCol="0" anchor="t">
            <a:spAutoFit/>
          </a:bodyPr>
          <a:lstStyle/>
          <a:p>
            <a:pPr algn="l">
              <a:lnSpc>
                <a:spcPts val="3485"/>
              </a:lnSpc>
              <a:spcBef>
                <a:spcPct val="0"/>
              </a:spcBef>
            </a:pPr>
            <a:r>
              <a:rPr lang="en-US" sz="2489">
                <a:solidFill>
                  <a:srgbClr val="000000"/>
                </a:solidFill>
                <a:latin typeface="Archivo Black"/>
                <a:ea typeface="Archivo Black"/>
                <a:cs typeface="Archivo Black"/>
                <a:sym typeface="Archivo Black"/>
              </a:rPr>
              <a:t>PERSOANE ELIGIBILE </a:t>
            </a:r>
          </a:p>
          <a:p>
            <a:pPr algn="ctr">
              <a:lnSpc>
                <a:spcPts val="3485"/>
              </a:lnSpc>
              <a:spcBef>
                <a:spcPct val="0"/>
              </a:spcBef>
            </a:pPr>
            <a:r>
              <a:rPr lang="en-US" sz="2489">
                <a:solidFill>
                  <a:srgbClr val="000000"/>
                </a:solidFill>
                <a:latin typeface="Archivo Black"/>
                <a:ea typeface="Archivo Black"/>
                <a:cs typeface="Archivo Black"/>
                <a:sym typeface="Archivo Black"/>
              </a:rPr>
              <a:t> </a:t>
            </a:r>
          </a:p>
          <a:p>
            <a:pPr marL="537437" lvl="1" indent="-268719" algn="l">
              <a:lnSpc>
                <a:spcPts val="3485"/>
              </a:lnSpc>
              <a:buFont typeface="Arial"/>
              <a:buChar char="•"/>
            </a:pPr>
            <a:r>
              <a:rPr lang="en-US" sz="2489">
                <a:solidFill>
                  <a:srgbClr val="000000"/>
                </a:solidFill>
                <a:latin typeface="Archivo Black"/>
                <a:ea typeface="Archivo Black"/>
                <a:cs typeface="Archivo Black"/>
                <a:sym typeface="Archivo Black"/>
              </a:rPr>
              <a:t>  Tineri cu vârsta între 18 ani şi până în 30 de ani neîmpliniţi la       momentul înscrierii în aplicaţia electronică aferentă Programului </a:t>
            </a:r>
          </a:p>
          <a:p>
            <a:pPr algn="l">
              <a:lnSpc>
                <a:spcPts val="3485"/>
              </a:lnSpc>
              <a:spcBef>
                <a:spcPct val="0"/>
              </a:spcBef>
            </a:pPr>
            <a:endParaRPr lang="en-US" sz="2489">
              <a:solidFill>
                <a:srgbClr val="000000"/>
              </a:solidFill>
              <a:latin typeface="Archivo Black"/>
              <a:ea typeface="Archivo Black"/>
              <a:cs typeface="Archivo Black"/>
              <a:sym typeface="Archivo Black"/>
            </a:endParaRPr>
          </a:p>
          <a:p>
            <a:pPr marL="537437" lvl="1" indent="-268719" algn="l">
              <a:lnSpc>
                <a:spcPts val="3485"/>
              </a:lnSpc>
              <a:buFont typeface="Arial"/>
              <a:buChar char="•"/>
            </a:pPr>
            <a:r>
              <a:rPr lang="en-US" sz="2489">
                <a:solidFill>
                  <a:srgbClr val="000000"/>
                </a:solidFill>
                <a:latin typeface="Archivo Black"/>
                <a:ea typeface="Archivo Black"/>
                <a:cs typeface="Archivo Black"/>
                <a:sym typeface="Archivo Black"/>
              </a:rPr>
              <a:t>10% din beneficiarii cursurilor de pregătire antreprenorială aferente acestui pilon vor fi de etnie romă.( Încadrarea se realizează pe bază de declaraţie pe propria răspundere).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68028" y="-896443"/>
            <a:ext cx="1378419" cy="12079887"/>
            <a:chOff x="0" y="0"/>
            <a:chExt cx="363040" cy="3181534"/>
          </a:xfrm>
        </p:grpSpPr>
        <p:sp>
          <p:nvSpPr>
            <p:cNvPr id="3" name="Freeform 3"/>
            <p:cNvSpPr/>
            <p:nvPr/>
          </p:nvSpPr>
          <p:spPr>
            <a:xfrm>
              <a:off x="0" y="0"/>
              <a:ext cx="363040" cy="3181534"/>
            </a:xfrm>
            <a:custGeom>
              <a:avLst/>
              <a:gdLst/>
              <a:ahLst/>
              <a:cxnLst/>
              <a:rect l="l" t="t" r="r" b="b"/>
              <a:pathLst>
                <a:path w="363040" h="3181534">
                  <a:moveTo>
                    <a:pt x="181520" y="0"/>
                  </a:moveTo>
                  <a:lnTo>
                    <a:pt x="181520" y="0"/>
                  </a:lnTo>
                  <a:cubicBezTo>
                    <a:pt x="281771" y="0"/>
                    <a:pt x="363040" y="81269"/>
                    <a:pt x="363040" y="181520"/>
                  </a:cubicBezTo>
                  <a:lnTo>
                    <a:pt x="363040" y="3000014"/>
                  </a:lnTo>
                  <a:cubicBezTo>
                    <a:pt x="363040" y="3100265"/>
                    <a:pt x="281771" y="3181534"/>
                    <a:pt x="181520" y="3181534"/>
                  </a:cubicBezTo>
                  <a:lnTo>
                    <a:pt x="181520" y="3181534"/>
                  </a:lnTo>
                  <a:cubicBezTo>
                    <a:pt x="81269" y="3181534"/>
                    <a:pt x="0" y="3100265"/>
                    <a:pt x="0" y="3000014"/>
                  </a:cubicBezTo>
                  <a:lnTo>
                    <a:pt x="0" y="181520"/>
                  </a:lnTo>
                  <a:cubicBezTo>
                    <a:pt x="0" y="81269"/>
                    <a:pt x="81269" y="0"/>
                    <a:pt x="181520" y="0"/>
                  </a:cubicBezTo>
                  <a:close/>
                </a:path>
              </a:pathLst>
            </a:custGeom>
            <a:gradFill rotWithShape="1">
              <a:gsLst>
                <a:gs pos="0">
                  <a:srgbClr val="000000">
                    <a:alpha val="100000"/>
                  </a:srgbClr>
                </a:gs>
                <a:gs pos="100000">
                  <a:srgbClr val="3533CD">
                    <a:alpha val="100000"/>
                  </a:srgbClr>
                </a:gs>
              </a:gsLst>
              <a:lin ang="0"/>
            </a:gradFill>
          </p:spPr>
        </p:sp>
        <p:sp>
          <p:nvSpPr>
            <p:cNvPr id="4" name="TextBox 4"/>
            <p:cNvSpPr txBox="1"/>
            <p:nvPr/>
          </p:nvSpPr>
          <p:spPr>
            <a:xfrm>
              <a:off x="0" y="-47625"/>
              <a:ext cx="363040" cy="3229159"/>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4105047" y="5365671"/>
            <a:ext cx="4182953" cy="4320154"/>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2"/>
              <a:stretch>
                <a:fillRect l="-27495" r="-27495"/>
              </a:stretch>
            </a:blipFill>
          </p:spPr>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74874"/>
            </a:solidFill>
          </p:spPr>
        </p:sp>
      </p:grpSp>
      <p:grpSp>
        <p:nvGrpSpPr>
          <p:cNvPr id="8" name="Group 8"/>
          <p:cNvGrpSpPr>
            <a:grpSpLocks noChangeAspect="1"/>
          </p:cNvGrpSpPr>
          <p:nvPr/>
        </p:nvGrpSpPr>
        <p:grpSpPr>
          <a:xfrm>
            <a:off x="14105047" y="823346"/>
            <a:ext cx="4182953" cy="4320154"/>
            <a:chOff x="0" y="0"/>
            <a:chExt cx="6350000" cy="6558280"/>
          </a:xfrm>
        </p:grpSpPr>
        <p:sp>
          <p:nvSpPr>
            <p:cNvPr id="9" name="Freeform 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41874" r="-41874"/>
              </a:stretch>
            </a:blipFill>
          </p:spPr>
        </p:sp>
        <p:sp>
          <p:nvSpPr>
            <p:cNvPr id="10" name="Freeform 1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74874"/>
            </a:solidFill>
          </p:spPr>
        </p:sp>
      </p:grpSp>
      <p:grpSp>
        <p:nvGrpSpPr>
          <p:cNvPr id="11" name="Group 11"/>
          <p:cNvGrpSpPr/>
          <p:nvPr/>
        </p:nvGrpSpPr>
        <p:grpSpPr>
          <a:xfrm>
            <a:off x="6505147" y="9258300"/>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0000">
                    <a:alpha val="100000"/>
                  </a:srgbClr>
                </a:gs>
                <a:gs pos="100000">
                  <a:srgbClr val="3533CD">
                    <a:alpha val="100000"/>
                  </a:srgbClr>
                </a:gs>
              </a:gsLst>
              <a:lin ang="0"/>
            </a:gra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84014" y="1502590"/>
            <a:ext cx="13425583" cy="2455936"/>
          </a:xfrm>
          <a:prstGeom prst="rect">
            <a:avLst/>
          </a:prstGeom>
        </p:spPr>
        <p:txBody>
          <a:bodyPr lIns="0" tIns="0" rIns="0" bIns="0" rtlCol="0" anchor="t">
            <a:spAutoFit/>
          </a:bodyPr>
          <a:lstStyle/>
          <a:p>
            <a:pPr algn="l">
              <a:lnSpc>
                <a:spcPts val="3968"/>
              </a:lnSpc>
            </a:pPr>
            <a:r>
              <a:rPr lang="en-US" sz="2834">
                <a:solidFill>
                  <a:srgbClr val="004AAD"/>
                </a:solidFill>
                <a:latin typeface="League Spartan"/>
                <a:ea typeface="League Spartan"/>
                <a:cs typeface="League Spartan"/>
                <a:sym typeface="League Spartan"/>
              </a:rPr>
              <a:t>PILONUL 2 </a:t>
            </a:r>
          </a:p>
          <a:p>
            <a:pPr algn="l">
              <a:lnSpc>
                <a:spcPts val="3968"/>
              </a:lnSpc>
            </a:pPr>
            <a:r>
              <a:rPr lang="en-US" sz="2834">
                <a:solidFill>
                  <a:srgbClr val="004AAD"/>
                </a:solidFill>
                <a:latin typeface="League Spartan"/>
                <a:ea typeface="League Spartan"/>
                <a:cs typeface="League Spartan"/>
                <a:sym typeface="League Spartan"/>
              </a:rPr>
              <a:t>SPRIJIN PENTRU DEZVOLTAREA ANTREPRENORIATULUI IN RANDUL PERSOANELOR DIN GRUPUL ȚINTĂ</a:t>
            </a:r>
          </a:p>
          <a:p>
            <a:pPr algn="l">
              <a:lnSpc>
                <a:spcPts val="4248"/>
              </a:lnSpc>
            </a:pPr>
            <a:endParaRPr lang="en-US" sz="2834">
              <a:solidFill>
                <a:srgbClr val="004AAD"/>
              </a:solidFill>
              <a:latin typeface="League Spartan"/>
              <a:ea typeface="League Spartan"/>
              <a:cs typeface="League Spartan"/>
              <a:sym typeface="League Spartan"/>
            </a:endParaRPr>
          </a:p>
          <a:p>
            <a:pPr algn="l">
              <a:lnSpc>
                <a:spcPts val="3548"/>
              </a:lnSpc>
              <a:spcBef>
                <a:spcPct val="0"/>
              </a:spcBef>
            </a:pPr>
            <a:r>
              <a:rPr lang="en-US" sz="2534">
                <a:solidFill>
                  <a:srgbClr val="000000"/>
                </a:solidFill>
                <a:latin typeface="League Spartan"/>
                <a:ea typeface="League Spartan"/>
                <a:cs typeface="League Spartan"/>
                <a:sym typeface="League Spartan"/>
              </a:rPr>
              <a:t>PERSOANE ELIGIBILE</a:t>
            </a:r>
          </a:p>
        </p:txBody>
      </p:sp>
      <p:sp>
        <p:nvSpPr>
          <p:cNvPr id="15" name="TextBox 15"/>
          <p:cNvSpPr txBox="1"/>
          <p:nvPr/>
        </p:nvSpPr>
        <p:spPr>
          <a:xfrm>
            <a:off x="0" y="-57150"/>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
        <p:nvSpPr>
          <p:cNvPr id="16" name="TextBox 16"/>
          <p:cNvSpPr txBox="1"/>
          <p:nvPr/>
        </p:nvSpPr>
        <p:spPr>
          <a:xfrm>
            <a:off x="255585" y="3980751"/>
            <a:ext cx="13654011" cy="5567028"/>
          </a:xfrm>
          <a:prstGeom prst="rect">
            <a:avLst/>
          </a:prstGeom>
        </p:spPr>
        <p:txBody>
          <a:bodyPr lIns="0" tIns="0" rIns="0" bIns="0" rtlCol="0" anchor="t">
            <a:spAutoFit/>
          </a:bodyPr>
          <a:lstStyle/>
          <a:p>
            <a:pPr marL="464331" lvl="1" indent="-232166" algn="just">
              <a:lnSpc>
                <a:spcPts val="3010"/>
              </a:lnSpc>
              <a:buFont typeface="Arial"/>
              <a:buChar char="•"/>
            </a:pPr>
            <a:r>
              <a:rPr lang="en-US" sz="2150">
                <a:solidFill>
                  <a:srgbClr val="000000"/>
                </a:solidFill>
                <a:latin typeface="Archivo Black"/>
                <a:ea typeface="Archivo Black"/>
                <a:cs typeface="Archivo Black"/>
                <a:sym typeface="Archivo Black"/>
              </a:rPr>
              <a:t>tineri cu vârsta de peste 30 de ani - persoană cu vârsta între 30 de ani şi până în 35 de ani neîmpliniţi la momentul înscrierii în aplicaţia electronică aferentă Programului, indiferent de statutul pe piaţa muncii, inclusiv persoana reîntoarsă în ţară;</a:t>
            </a:r>
          </a:p>
          <a:p>
            <a:pPr marL="464331" lvl="1" indent="-232166" algn="just">
              <a:lnSpc>
                <a:spcPts val="3010"/>
              </a:lnSpc>
              <a:buFont typeface="Arial"/>
              <a:buChar char="•"/>
            </a:pPr>
            <a:r>
              <a:rPr lang="en-US" sz="2150">
                <a:solidFill>
                  <a:srgbClr val="000000"/>
                </a:solidFill>
                <a:latin typeface="Archivo Black"/>
                <a:ea typeface="Archivo Black"/>
                <a:cs typeface="Archivo Black"/>
                <a:sym typeface="Archivo Black"/>
              </a:rPr>
              <a:t>persoane în căutarea unui loc de muncă - astfel cum sunt definite la art. 5 pct. III din Legea nr. 76/2002;</a:t>
            </a:r>
          </a:p>
          <a:p>
            <a:pPr marL="464331" lvl="1" indent="-232166" algn="just">
              <a:lnSpc>
                <a:spcPts val="3010"/>
              </a:lnSpc>
              <a:buFont typeface="Arial"/>
              <a:buChar char="•"/>
            </a:pPr>
            <a:r>
              <a:rPr lang="en-US" sz="2150">
                <a:solidFill>
                  <a:srgbClr val="000000"/>
                </a:solidFill>
                <a:latin typeface="Archivo Black"/>
                <a:ea typeface="Archivo Black"/>
                <a:cs typeface="Archivo Black"/>
                <a:sym typeface="Archivo Black"/>
              </a:rPr>
              <a:t>şomer - astfel cum este definit în art. 5 pct. IV din Legea nr. 76/2002;</a:t>
            </a:r>
          </a:p>
          <a:p>
            <a:pPr marL="464331" lvl="1" indent="-232166" algn="just">
              <a:lnSpc>
                <a:spcPts val="3010"/>
              </a:lnSpc>
              <a:buFont typeface="Arial"/>
              <a:buChar char="•"/>
            </a:pPr>
            <a:r>
              <a:rPr lang="en-US" sz="2150">
                <a:solidFill>
                  <a:srgbClr val="000000"/>
                </a:solidFill>
                <a:latin typeface="Archivo Black"/>
                <a:ea typeface="Archivo Black"/>
                <a:cs typeface="Archivo Black"/>
                <a:sym typeface="Archivo Black"/>
              </a:rPr>
              <a:t>şomer de lungă durată - astfel cum este definit la art. 5 pct. IV^2 din Legea nr. 76/2002;</a:t>
            </a:r>
          </a:p>
          <a:p>
            <a:pPr marL="464331" lvl="1" indent="-232166" algn="just">
              <a:lnSpc>
                <a:spcPts val="3010"/>
              </a:lnSpc>
              <a:buFont typeface="Arial"/>
              <a:buChar char="•"/>
            </a:pPr>
            <a:r>
              <a:rPr lang="en-US" sz="2150">
                <a:solidFill>
                  <a:srgbClr val="000000"/>
                </a:solidFill>
                <a:latin typeface="Archivo Black"/>
                <a:ea typeface="Archivo Black"/>
                <a:cs typeface="Archivo Black"/>
                <a:sym typeface="Archivo Black"/>
              </a:rPr>
              <a:t>persoane inactive - persoanele care nu fac parte din forţa de muncă, respectiv care nu sunt nici ocupate, nici şomere;</a:t>
            </a:r>
          </a:p>
          <a:p>
            <a:pPr marL="464331" lvl="1" indent="-232166" algn="just">
              <a:lnSpc>
                <a:spcPts val="3010"/>
              </a:lnSpc>
              <a:buFont typeface="Arial"/>
              <a:buChar char="•"/>
            </a:pPr>
            <a:r>
              <a:rPr lang="en-US" sz="2150">
                <a:solidFill>
                  <a:srgbClr val="000000"/>
                </a:solidFill>
                <a:latin typeface="Archivo Black"/>
                <a:ea typeface="Archivo Black"/>
                <a:cs typeface="Archivo Black"/>
                <a:sym typeface="Archivo Black"/>
              </a:rPr>
              <a:t>persoane din grupurile dezavantajate pe piaţa muncii - persoane cu nivel scăzut de instruire, ultimul nivel de şcolarizare absolvit fiind ISCED 2, persoane cu dizabilităţi, persoane din comunităţile supuse riscului de excluziune socială, persoane din zonele rurale, persoane eliberate din detenţie, tineri postinstituţionalizaţi, inclusiv persoana reîntoarsă în ţară.</a:t>
            </a:r>
          </a:p>
          <a:p>
            <a:pPr marL="270026" lvl="1" indent="-135013" algn="just">
              <a:lnSpc>
                <a:spcPts val="1750"/>
              </a:lnSpc>
              <a:buFont typeface="Arial"/>
              <a:buChar char="•"/>
            </a:pPr>
            <a:endParaRPr lang="en-US" sz="2150">
              <a:solidFill>
                <a:srgbClr val="000000"/>
              </a:solidFill>
              <a:latin typeface="Archivo Black"/>
              <a:ea typeface="Archivo Black"/>
              <a:cs typeface="Archivo Black"/>
              <a:sym typeface="Archiv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0" y="6207219"/>
            <a:ext cx="18288000" cy="4209956"/>
            <a:chOff x="0" y="0"/>
            <a:chExt cx="4816593" cy="1108795"/>
          </a:xfrm>
        </p:grpSpPr>
        <p:sp>
          <p:nvSpPr>
            <p:cNvPr id="4" name="Freeform 4"/>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sp>
        <p:sp>
          <p:nvSpPr>
            <p:cNvPr id="5" name="TextBox 5"/>
            <p:cNvSpPr txBox="1"/>
            <p:nvPr/>
          </p:nvSpPr>
          <p:spPr>
            <a:xfrm>
              <a:off x="0" y="-47625"/>
              <a:ext cx="4816593" cy="115642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880436" y="3904038"/>
            <a:ext cx="5657850" cy="565785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749714" y="3904038"/>
            <a:ext cx="5657850" cy="565785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070216" y="3960960"/>
            <a:ext cx="5297340" cy="529734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929970" y="3960960"/>
            <a:ext cx="5297340" cy="529734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5321693" y="4865006"/>
            <a:ext cx="775335" cy="775335"/>
          </a:xfrm>
          <a:custGeom>
            <a:avLst/>
            <a:gdLst/>
            <a:ahLst/>
            <a:cxnLst/>
            <a:rect l="l" t="t" r="r" b="b"/>
            <a:pathLst>
              <a:path w="775335" h="775335">
                <a:moveTo>
                  <a:pt x="0" y="0"/>
                </a:moveTo>
                <a:lnTo>
                  <a:pt x="775335" y="0"/>
                </a:lnTo>
                <a:lnTo>
                  <a:pt x="775335" y="775334"/>
                </a:lnTo>
                <a:lnTo>
                  <a:pt x="0" y="7753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a:off x="12080510" y="4758582"/>
            <a:ext cx="996259" cy="769836"/>
          </a:xfrm>
          <a:custGeom>
            <a:avLst/>
            <a:gdLst/>
            <a:ahLst/>
            <a:cxnLst/>
            <a:rect l="l" t="t" r="r" b="b"/>
            <a:pathLst>
              <a:path w="996259" h="769836">
                <a:moveTo>
                  <a:pt x="0" y="0"/>
                </a:moveTo>
                <a:lnTo>
                  <a:pt x="996259" y="0"/>
                </a:lnTo>
                <a:lnTo>
                  <a:pt x="996259" y="769836"/>
                </a:lnTo>
                <a:lnTo>
                  <a:pt x="0" y="769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TextBox 20"/>
          <p:cNvSpPr txBox="1"/>
          <p:nvPr/>
        </p:nvSpPr>
        <p:spPr>
          <a:xfrm>
            <a:off x="4987614" y="2047569"/>
            <a:ext cx="8312773" cy="925878"/>
          </a:xfrm>
          <a:prstGeom prst="rect">
            <a:avLst/>
          </a:prstGeom>
        </p:spPr>
        <p:txBody>
          <a:bodyPr lIns="0" tIns="0" rIns="0" bIns="0" rtlCol="0" anchor="t">
            <a:spAutoFit/>
          </a:bodyPr>
          <a:lstStyle/>
          <a:p>
            <a:pPr algn="ctr">
              <a:lnSpc>
                <a:spcPts val="7575"/>
              </a:lnSpc>
              <a:spcBef>
                <a:spcPct val="0"/>
              </a:spcBef>
            </a:pPr>
            <a:r>
              <a:rPr lang="en-US" sz="5411">
                <a:solidFill>
                  <a:srgbClr val="004AAD"/>
                </a:solidFill>
                <a:latin typeface="League Spartan"/>
                <a:ea typeface="League Spartan"/>
                <a:cs typeface="League Spartan"/>
                <a:sym typeface="League Spartan"/>
              </a:rPr>
              <a:t>ETAPE  PROGRAM</a:t>
            </a:r>
          </a:p>
        </p:txBody>
      </p:sp>
      <p:sp>
        <p:nvSpPr>
          <p:cNvPr id="21" name="TextBox 21"/>
          <p:cNvSpPr txBox="1"/>
          <p:nvPr/>
        </p:nvSpPr>
        <p:spPr>
          <a:xfrm>
            <a:off x="3739429" y="6131019"/>
            <a:ext cx="3958914" cy="1948942"/>
          </a:xfrm>
          <a:prstGeom prst="rect">
            <a:avLst/>
          </a:prstGeom>
        </p:spPr>
        <p:txBody>
          <a:bodyPr lIns="0" tIns="0" rIns="0" bIns="0" rtlCol="0" anchor="t">
            <a:spAutoFit/>
          </a:bodyPr>
          <a:lstStyle/>
          <a:p>
            <a:pPr algn="ctr">
              <a:lnSpc>
                <a:spcPts val="3877"/>
              </a:lnSpc>
            </a:pPr>
            <a:r>
              <a:rPr lang="en-US" sz="2769" b="1">
                <a:solidFill>
                  <a:srgbClr val="000000"/>
                </a:solidFill>
                <a:latin typeface="Poppins Bold"/>
                <a:ea typeface="Poppins Bold"/>
                <a:cs typeface="Poppins Bold"/>
                <a:sym typeface="Poppins Bold"/>
              </a:rPr>
              <a:t>ETAPA 1</a:t>
            </a:r>
          </a:p>
          <a:p>
            <a:pPr algn="ctr">
              <a:lnSpc>
                <a:spcPts val="3877"/>
              </a:lnSpc>
            </a:pPr>
            <a:endParaRPr lang="en-US" sz="2769" b="1">
              <a:solidFill>
                <a:srgbClr val="000000"/>
              </a:solidFill>
              <a:latin typeface="Poppins Bold"/>
              <a:ea typeface="Poppins Bold"/>
              <a:cs typeface="Poppins Bold"/>
              <a:sym typeface="Poppins Bold"/>
            </a:endParaRPr>
          </a:p>
          <a:p>
            <a:pPr algn="ctr">
              <a:lnSpc>
                <a:spcPts val="3877"/>
              </a:lnSpc>
              <a:spcBef>
                <a:spcPct val="0"/>
              </a:spcBef>
            </a:pPr>
            <a:r>
              <a:rPr lang="en-US" sz="2769">
                <a:solidFill>
                  <a:srgbClr val="000000"/>
                </a:solidFill>
                <a:latin typeface="Poppins"/>
                <a:ea typeface="Poppins"/>
                <a:cs typeface="Poppins"/>
                <a:sym typeface="Poppins"/>
              </a:rPr>
              <a:t>CURSURI DE PREGĂTIRE ANTREPRENORIALĂ </a:t>
            </a:r>
          </a:p>
        </p:txBody>
      </p:sp>
      <p:sp>
        <p:nvSpPr>
          <p:cNvPr id="22" name="TextBox 22"/>
          <p:cNvSpPr txBox="1"/>
          <p:nvPr/>
        </p:nvSpPr>
        <p:spPr>
          <a:xfrm>
            <a:off x="10796014" y="6131019"/>
            <a:ext cx="3958914" cy="2434740"/>
          </a:xfrm>
          <a:prstGeom prst="rect">
            <a:avLst/>
          </a:prstGeom>
        </p:spPr>
        <p:txBody>
          <a:bodyPr lIns="0" tIns="0" rIns="0" bIns="0" rtlCol="0" anchor="t">
            <a:spAutoFit/>
          </a:bodyPr>
          <a:lstStyle/>
          <a:p>
            <a:pPr algn="ctr">
              <a:lnSpc>
                <a:spcPts val="3876"/>
              </a:lnSpc>
            </a:pPr>
            <a:r>
              <a:rPr lang="en-US" sz="2769" b="1">
                <a:solidFill>
                  <a:srgbClr val="000000"/>
                </a:solidFill>
                <a:latin typeface="Poppins Bold"/>
                <a:ea typeface="Poppins Bold"/>
                <a:cs typeface="Poppins Bold"/>
                <a:sym typeface="Poppins Bold"/>
              </a:rPr>
              <a:t>ETAPA 2</a:t>
            </a:r>
          </a:p>
          <a:p>
            <a:pPr algn="ctr">
              <a:lnSpc>
                <a:spcPts val="3876"/>
              </a:lnSpc>
            </a:pPr>
            <a:endParaRPr lang="en-US" sz="2769" b="1">
              <a:solidFill>
                <a:srgbClr val="000000"/>
              </a:solidFill>
              <a:latin typeface="Poppins Bold"/>
              <a:ea typeface="Poppins Bold"/>
              <a:cs typeface="Poppins Bold"/>
              <a:sym typeface="Poppins Bold"/>
            </a:endParaRPr>
          </a:p>
          <a:p>
            <a:pPr algn="ctr">
              <a:lnSpc>
                <a:spcPts val="3876"/>
              </a:lnSpc>
              <a:spcBef>
                <a:spcPct val="0"/>
              </a:spcBef>
            </a:pPr>
            <a:r>
              <a:rPr lang="en-US" sz="2769">
                <a:solidFill>
                  <a:srgbClr val="000000"/>
                </a:solidFill>
                <a:latin typeface="Poppins"/>
                <a:ea typeface="Poppins"/>
                <a:cs typeface="Poppins"/>
                <a:sym typeface="Poppins"/>
              </a:rPr>
              <a:t>FINANȚAREA ÎNTREPRINDERILOR NOU ÎNFIINȚATE </a:t>
            </a:r>
          </a:p>
        </p:txBody>
      </p:sp>
      <p:sp>
        <p:nvSpPr>
          <p:cNvPr id="23" name="TextBox 23"/>
          <p:cNvSpPr txBox="1"/>
          <p:nvPr/>
        </p:nvSpPr>
        <p:spPr>
          <a:xfrm>
            <a:off x="2421259" y="22872"/>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92925" y="-1194143"/>
            <a:ext cx="14214475" cy="1421447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7373"/>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347700" y="-1194143"/>
            <a:ext cx="14214475" cy="1421447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053730" y="2087377"/>
            <a:ext cx="8234270" cy="5468070"/>
          </a:xfrm>
          <a:custGeom>
            <a:avLst/>
            <a:gdLst/>
            <a:ahLst/>
            <a:cxnLst/>
            <a:rect l="l" t="t" r="r" b="b"/>
            <a:pathLst>
              <a:path w="8234270" h="5468070">
                <a:moveTo>
                  <a:pt x="0" y="0"/>
                </a:moveTo>
                <a:lnTo>
                  <a:pt x="8234270" y="0"/>
                </a:lnTo>
                <a:lnTo>
                  <a:pt x="8234270" y="5468070"/>
                </a:lnTo>
                <a:lnTo>
                  <a:pt x="0" y="5468070"/>
                </a:lnTo>
                <a:lnTo>
                  <a:pt x="0" y="0"/>
                </a:lnTo>
                <a:close/>
              </a:path>
            </a:pathLst>
          </a:custGeom>
          <a:blipFill>
            <a:blip r:embed="rId2"/>
            <a:stretch>
              <a:fillRect/>
            </a:stretch>
          </a:blipFill>
        </p:spPr>
      </p:sp>
      <p:sp>
        <p:nvSpPr>
          <p:cNvPr id="9" name="TextBox 9"/>
          <p:cNvSpPr txBox="1"/>
          <p:nvPr/>
        </p:nvSpPr>
        <p:spPr>
          <a:xfrm>
            <a:off x="575349" y="3288458"/>
            <a:ext cx="9488273" cy="580730"/>
          </a:xfrm>
          <a:prstGeom prst="rect">
            <a:avLst/>
          </a:prstGeom>
        </p:spPr>
        <p:txBody>
          <a:bodyPr lIns="0" tIns="0" rIns="0" bIns="0" rtlCol="0" anchor="t">
            <a:spAutoFit/>
          </a:bodyPr>
          <a:lstStyle/>
          <a:p>
            <a:pPr algn="l">
              <a:lnSpc>
                <a:spcPts val="4741"/>
              </a:lnSpc>
              <a:spcBef>
                <a:spcPct val="0"/>
              </a:spcBef>
            </a:pPr>
            <a:r>
              <a:rPr lang="en-US" sz="3386">
                <a:solidFill>
                  <a:srgbClr val="004AAD"/>
                </a:solidFill>
                <a:latin typeface="League Spartan"/>
                <a:ea typeface="League Spartan"/>
                <a:cs typeface="League Spartan"/>
                <a:sym typeface="League Spartan"/>
              </a:rPr>
              <a:t>ETAPA 1 - CURSURI ANTREPRENORIALE</a:t>
            </a:r>
          </a:p>
        </p:txBody>
      </p:sp>
      <p:sp>
        <p:nvSpPr>
          <p:cNvPr id="10" name="TextBox 10"/>
          <p:cNvSpPr txBox="1"/>
          <p:nvPr/>
        </p:nvSpPr>
        <p:spPr>
          <a:xfrm>
            <a:off x="575349" y="158606"/>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
        <p:nvSpPr>
          <p:cNvPr id="11" name="TextBox 11"/>
          <p:cNvSpPr txBox="1"/>
          <p:nvPr/>
        </p:nvSpPr>
        <p:spPr>
          <a:xfrm>
            <a:off x="317601" y="5809685"/>
            <a:ext cx="12041863" cy="3519308"/>
          </a:xfrm>
          <a:prstGeom prst="rect">
            <a:avLst/>
          </a:prstGeom>
        </p:spPr>
        <p:txBody>
          <a:bodyPr lIns="0" tIns="0" rIns="0" bIns="0" rtlCol="0" anchor="t">
            <a:spAutoFit/>
          </a:bodyPr>
          <a:lstStyle/>
          <a:p>
            <a:pPr algn="l">
              <a:lnSpc>
                <a:spcPts val="3795"/>
              </a:lnSpc>
              <a:spcBef>
                <a:spcPct val="0"/>
              </a:spcBef>
            </a:pPr>
            <a:endParaRPr/>
          </a:p>
          <a:p>
            <a:pPr algn="l">
              <a:lnSpc>
                <a:spcPts val="3049"/>
              </a:lnSpc>
              <a:spcBef>
                <a:spcPct val="0"/>
              </a:spcBef>
            </a:pPr>
            <a:endParaRPr/>
          </a:p>
          <a:p>
            <a:pPr marL="470271" lvl="1" indent="-235135" algn="l">
              <a:lnSpc>
                <a:spcPts val="3049"/>
              </a:lnSpc>
              <a:buFont typeface="Arial"/>
              <a:buChar char="•"/>
            </a:pPr>
            <a:r>
              <a:rPr lang="en-US" sz="2178">
                <a:solidFill>
                  <a:srgbClr val="000000"/>
                </a:solidFill>
                <a:latin typeface="Archivo Black"/>
                <a:ea typeface="Archivo Black"/>
                <a:cs typeface="Archivo Black"/>
                <a:sym typeface="Archivo Black"/>
              </a:rPr>
              <a:t> ÎNSCRIEREA PERSOANELOR FIZICE DIN GRUPURILE ȚINTĂ</a:t>
            </a:r>
          </a:p>
          <a:p>
            <a:pPr algn="l">
              <a:lnSpc>
                <a:spcPts val="3049"/>
              </a:lnSpc>
              <a:spcBef>
                <a:spcPct val="0"/>
              </a:spcBef>
            </a:pPr>
            <a:endParaRPr lang="en-US" sz="2178">
              <a:solidFill>
                <a:srgbClr val="000000"/>
              </a:solidFill>
              <a:latin typeface="Archivo Black"/>
              <a:ea typeface="Archivo Black"/>
              <a:cs typeface="Archivo Black"/>
              <a:sym typeface="Archivo Black"/>
            </a:endParaRPr>
          </a:p>
          <a:p>
            <a:pPr marL="470271" lvl="1" indent="-235135" algn="l">
              <a:lnSpc>
                <a:spcPts val="3049"/>
              </a:lnSpc>
              <a:buFont typeface="Arial"/>
              <a:buChar char="•"/>
            </a:pPr>
            <a:r>
              <a:rPr lang="en-US" sz="2178">
                <a:solidFill>
                  <a:srgbClr val="000000"/>
                </a:solidFill>
                <a:latin typeface="Archivo Black"/>
                <a:ea typeface="Archivo Black"/>
                <a:cs typeface="Archivo Black"/>
                <a:sym typeface="Archivo Black"/>
              </a:rPr>
              <a:t> VERIFICAREA ELIGIBILITĂȚII </a:t>
            </a:r>
          </a:p>
          <a:p>
            <a:pPr algn="l">
              <a:lnSpc>
                <a:spcPts val="3049"/>
              </a:lnSpc>
              <a:spcBef>
                <a:spcPct val="0"/>
              </a:spcBef>
            </a:pPr>
            <a:endParaRPr lang="en-US" sz="2178">
              <a:solidFill>
                <a:srgbClr val="000000"/>
              </a:solidFill>
              <a:latin typeface="Archivo Black"/>
              <a:ea typeface="Archivo Black"/>
              <a:cs typeface="Archivo Black"/>
              <a:sym typeface="Archivo Black"/>
            </a:endParaRPr>
          </a:p>
          <a:p>
            <a:pPr marL="470271" lvl="1" indent="-235135" algn="l">
              <a:lnSpc>
                <a:spcPts val="3049"/>
              </a:lnSpc>
              <a:buFont typeface="Arial"/>
              <a:buChar char="•"/>
            </a:pPr>
            <a:r>
              <a:rPr lang="en-US" sz="2178">
                <a:solidFill>
                  <a:srgbClr val="000000"/>
                </a:solidFill>
                <a:latin typeface="Archivo Black"/>
                <a:ea typeface="Archivo Black"/>
                <a:cs typeface="Archivo Black"/>
                <a:sym typeface="Archivo Black"/>
              </a:rPr>
              <a:t> DESFĂȘURAREA CURSURILOR DE PREGĂTIRE ANTREPRENORIALĂ </a:t>
            </a:r>
          </a:p>
          <a:p>
            <a:pPr algn="l">
              <a:lnSpc>
                <a:spcPts val="3049"/>
              </a:lnSpc>
              <a:spcBef>
                <a:spcPct val="0"/>
              </a:spcBef>
            </a:pPr>
            <a:endParaRPr lang="en-US" sz="2178">
              <a:solidFill>
                <a:srgbClr val="000000"/>
              </a:solidFill>
              <a:latin typeface="Archivo Black"/>
              <a:ea typeface="Archivo Black"/>
              <a:cs typeface="Archivo Black"/>
              <a:sym typeface="Archivo Black"/>
            </a:endParaRPr>
          </a:p>
          <a:p>
            <a:pPr marL="470271" lvl="1" indent="-235135" algn="l">
              <a:lnSpc>
                <a:spcPts val="3049"/>
              </a:lnSpc>
              <a:buFont typeface="Arial"/>
              <a:buChar char="•"/>
            </a:pPr>
            <a:r>
              <a:rPr lang="en-US" sz="2178">
                <a:solidFill>
                  <a:srgbClr val="000000"/>
                </a:solidFill>
                <a:latin typeface="Archivo Black"/>
                <a:ea typeface="Archivo Black"/>
                <a:cs typeface="Archivo Black"/>
                <a:sym typeface="Archivo Black"/>
              </a:rPr>
              <a:t> ELIBERAREA CERTIFICATELOR DE ABSOLVIRE conform O.U.G. nr. 129/2000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13301" y="-1194143"/>
            <a:ext cx="10794099" cy="14214475"/>
            <a:chOff x="0" y="0"/>
            <a:chExt cx="617219" cy="812800"/>
          </a:xfrm>
        </p:grpSpPr>
        <p:sp>
          <p:nvSpPr>
            <p:cNvPr id="3" name="Freeform 3"/>
            <p:cNvSpPr/>
            <p:nvPr/>
          </p:nvSpPr>
          <p:spPr>
            <a:xfrm>
              <a:off x="0" y="0"/>
              <a:ext cx="617219" cy="812800"/>
            </a:xfrm>
            <a:custGeom>
              <a:avLst/>
              <a:gdLst/>
              <a:ahLst/>
              <a:cxnLst/>
              <a:rect l="l" t="t" r="r" b="b"/>
              <a:pathLst>
                <a:path w="617219" h="812800">
                  <a:moveTo>
                    <a:pt x="308609" y="0"/>
                  </a:moveTo>
                  <a:cubicBezTo>
                    <a:pt x="138169" y="0"/>
                    <a:pt x="0" y="181951"/>
                    <a:pt x="0" y="406400"/>
                  </a:cubicBezTo>
                  <a:cubicBezTo>
                    <a:pt x="0" y="630849"/>
                    <a:pt x="138169" y="812800"/>
                    <a:pt x="308609" y="812800"/>
                  </a:cubicBezTo>
                  <a:cubicBezTo>
                    <a:pt x="479050" y="812800"/>
                    <a:pt x="617219" y="630849"/>
                    <a:pt x="617219" y="406400"/>
                  </a:cubicBezTo>
                  <a:cubicBezTo>
                    <a:pt x="617219" y="181951"/>
                    <a:pt x="479050" y="0"/>
                    <a:pt x="308609" y="0"/>
                  </a:cubicBezTo>
                  <a:close/>
                </a:path>
              </a:pathLst>
            </a:custGeom>
            <a:solidFill>
              <a:srgbClr val="737373"/>
            </a:solidFill>
          </p:spPr>
        </p:sp>
        <p:sp>
          <p:nvSpPr>
            <p:cNvPr id="4" name="TextBox 4"/>
            <p:cNvSpPr txBox="1"/>
            <p:nvPr/>
          </p:nvSpPr>
          <p:spPr>
            <a:xfrm>
              <a:off x="57864" y="28575"/>
              <a:ext cx="501490" cy="708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90340" y="-1194143"/>
            <a:ext cx="10871835" cy="14214475"/>
            <a:chOff x="0" y="0"/>
            <a:chExt cx="621664" cy="812800"/>
          </a:xfrm>
        </p:grpSpPr>
        <p:sp>
          <p:nvSpPr>
            <p:cNvPr id="6" name="Freeform 6"/>
            <p:cNvSpPr/>
            <p:nvPr/>
          </p:nvSpPr>
          <p:spPr>
            <a:xfrm>
              <a:off x="0" y="0"/>
              <a:ext cx="621664" cy="812800"/>
            </a:xfrm>
            <a:custGeom>
              <a:avLst/>
              <a:gdLst/>
              <a:ahLst/>
              <a:cxnLst/>
              <a:rect l="l" t="t" r="r" b="b"/>
              <a:pathLst>
                <a:path w="621664" h="812800">
                  <a:moveTo>
                    <a:pt x="310832" y="0"/>
                  </a:moveTo>
                  <a:cubicBezTo>
                    <a:pt x="139164" y="0"/>
                    <a:pt x="0" y="181951"/>
                    <a:pt x="0" y="406400"/>
                  </a:cubicBezTo>
                  <a:cubicBezTo>
                    <a:pt x="0" y="630849"/>
                    <a:pt x="139164" y="812800"/>
                    <a:pt x="310832" y="812800"/>
                  </a:cubicBezTo>
                  <a:cubicBezTo>
                    <a:pt x="482500" y="812800"/>
                    <a:pt x="621664" y="630849"/>
                    <a:pt x="621664" y="406400"/>
                  </a:cubicBezTo>
                  <a:cubicBezTo>
                    <a:pt x="621664" y="181951"/>
                    <a:pt x="482500" y="0"/>
                    <a:pt x="310832" y="0"/>
                  </a:cubicBezTo>
                  <a:close/>
                </a:path>
              </a:pathLst>
            </a:custGeom>
            <a:solidFill>
              <a:srgbClr val="004AAD"/>
            </a:solidFill>
          </p:spPr>
        </p:sp>
        <p:sp>
          <p:nvSpPr>
            <p:cNvPr id="7" name="TextBox 7"/>
            <p:cNvSpPr txBox="1"/>
            <p:nvPr/>
          </p:nvSpPr>
          <p:spPr>
            <a:xfrm>
              <a:off x="58281" y="28575"/>
              <a:ext cx="505102" cy="7080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75349" y="2258905"/>
            <a:ext cx="12079467" cy="1180805"/>
          </a:xfrm>
          <a:prstGeom prst="rect">
            <a:avLst/>
          </a:prstGeom>
        </p:spPr>
        <p:txBody>
          <a:bodyPr lIns="0" tIns="0" rIns="0" bIns="0" rtlCol="0" anchor="t">
            <a:spAutoFit/>
          </a:bodyPr>
          <a:lstStyle/>
          <a:p>
            <a:pPr algn="ctr">
              <a:lnSpc>
                <a:spcPts val="4741"/>
              </a:lnSpc>
              <a:spcBef>
                <a:spcPct val="0"/>
              </a:spcBef>
            </a:pPr>
            <a:r>
              <a:rPr lang="en-US" sz="3386">
                <a:solidFill>
                  <a:srgbClr val="004AAD"/>
                </a:solidFill>
                <a:latin typeface="League Spartan"/>
                <a:ea typeface="League Spartan"/>
                <a:cs typeface="League Spartan"/>
                <a:sym typeface="League Spartan"/>
              </a:rPr>
              <a:t>ETAPA 2 - ÎNFIINȚAREA ÎNTREPRINDERILOR ȘI ÎNSCRIEREA LA FINANȚARE</a:t>
            </a:r>
          </a:p>
        </p:txBody>
      </p:sp>
      <p:sp>
        <p:nvSpPr>
          <p:cNvPr id="9" name="TextBox 9"/>
          <p:cNvSpPr txBox="1"/>
          <p:nvPr/>
        </p:nvSpPr>
        <p:spPr>
          <a:xfrm>
            <a:off x="575349" y="158606"/>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
        <p:nvSpPr>
          <p:cNvPr id="10" name="TextBox 10"/>
          <p:cNvSpPr txBox="1"/>
          <p:nvPr/>
        </p:nvSpPr>
        <p:spPr>
          <a:xfrm>
            <a:off x="362767" y="4369704"/>
            <a:ext cx="17698840" cy="4888596"/>
          </a:xfrm>
          <a:prstGeom prst="rect">
            <a:avLst/>
          </a:prstGeom>
        </p:spPr>
        <p:txBody>
          <a:bodyPr lIns="0" tIns="0" rIns="0" bIns="0" rtlCol="0" anchor="t">
            <a:spAutoFit/>
          </a:bodyPr>
          <a:lstStyle/>
          <a:p>
            <a:pPr algn="just">
              <a:lnSpc>
                <a:spcPts val="2774"/>
              </a:lnSpc>
              <a:spcBef>
                <a:spcPct val="0"/>
              </a:spcBef>
            </a:pPr>
            <a:r>
              <a:rPr lang="en-US" sz="1981">
                <a:solidFill>
                  <a:srgbClr val="000000"/>
                </a:solidFill>
                <a:latin typeface="Archivo Black"/>
                <a:ea typeface="Archivo Black"/>
                <a:cs typeface="Archivo Black"/>
                <a:sym typeface="Archivo Black"/>
              </a:rPr>
              <a:t>Pentru a beneficia de sprijin, societățile trebuie să îndeplinească în mod cumulativ următoarele condiții de eligibilitate la momentul înscrierii în cadrul etapei II - Finanțarea întreprinderilor:</a:t>
            </a:r>
          </a:p>
          <a:p>
            <a:pPr algn="just">
              <a:lnSpc>
                <a:spcPts val="2774"/>
              </a:lnSpc>
              <a:spcBef>
                <a:spcPct val="0"/>
              </a:spcBef>
            </a:pPr>
            <a:endParaRPr lang="en-US" sz="1981">
              <a:solidFill>
                <a:srgbClr val="000000"/>
              </a:solidFill>
              <a:latin typeface="Archivo Black"/>
              <a:ea typeface="Archivo Black"/>
              <a:cs typeface="Archivo Black"/>
              <a:sym typeface="Archivo Black"/>
            </a:endParaRPr>
          </a:p>
          <a:p>
            <a:pPr algn="just">
              <a:lnSpc>
                <a:spcPts val="2774"/>
              </a:lnSpc>
              <a:spcBef>
                <a:spcPct val="0"/>
              </a:spcBef>
            </a:pPr>
            <a:r>
              <a:rPr lang="en-US" sz="1981">
                <a:solidFill>
                  <a:srgbClr val="000000"/>
                </a:solidFill>
                <a:latin typeface="Archivo Black"/>
                <a:ea typeface="Archivo Black"/>
                <a:cs typeface="Archivo Black"/>
                <a:sym typeface="Archivo Black"/>
              </a:rPr>
              <a:t>a) sunt înființate de către persoane fizice din grupul-țintă eligibil, absolvente ale cursurilor antreprenoriale -  având cumulativ calitatea de reprezentant legal, acționar unic/acționar majoritar și administrator; </a:t>
            </a:r>
          </a:p>
          <a:p>
            <a:pPr algn="just">
              <a:lnSpc>
                <a:spcPts val="2774"/>
              </a:lnSpc>
              <a:spcBef>
                <a:spcPct val="0"/>
              </a:spcBef>
            </a:pPr>
            <a:r>
              <a:rPr lang="en-US" sz="1981">
                <a:solidFill>
                  <a:srgbClr val="000000"/>
                </a:solidFill>
                <a:latin typeface="Archivo Black"/>
                <a:ea typeface="Archivo Black"/>
                <a:cs typeface="Archivo Black"/>
                <a:sym typeface="Archivo Black"/>
              </a:rPr>
              <a:t>b) sunt înregistrate potrivit dispozițiilor Legii societăților nr. 31/1990, republicată, cu modificările și completările ulterioare, sau ale Ordonanței de urgență a Guvernului nr. 6/2011;</a:t>
            </a:r>
          </a:p>
          <a:p>
            <a:pPr algn="just">
              <a:lnSpc>
                <a:spcPts val="2774"/>
              </a:lnSpc>
              <a:spcBef>
                <a:spcPct val="0"/>
              </a:spcBef>
            </a:pPr>
            <a:r>
              <a:rPr lang="en-US" sz="1981">
                <a:solidFill>
                  <a:srgbClr val="000000"/>
                </a:solidFill>
                <a:latin typeface="Archivo Black"/>
                <a:ea typeface="Archivo Black"/>
                <a:cs typeface="Archivo Black"/>
                <a:sym typeface="Archivo Black"/>
              </a:rPr>
              <a:t>c) se încadrează în categoria întreprinderilor mici și mijlocii; </a:t>
            </a:r>
          </a:p>
          <a:p>
            <a:pPr algn="just">
              <a:lnSpc>
                <a:spcPts val="2774"/>
              </a:lnSpc>
              <a:spcBef>
                <a:spcPct val="0"/>
              </a:spcBef>
            </a:pPr>
            <a:r>
              <a:rPr lang="en-US" sz="1981">
                <a:solidFill>
                  <a:srgbClr val="000000"/>
                </a:solidFill>
                <a:latin typeface="Archivo Black"/>
                <a:ea typeface="Archivo Black"/>
                <a:cs typeface="Archivo Black"/>
                <a:sym typeface="Archivo Black"/>
              </a:rPr>
              <a:t>d) formularul de înscriere la finanțare, înregistrat în cel de-al doilea modul de înscriere electronică în cadrul programului, a fost selectat de către administratorul schemei de ajutor de minimis, în conformitate cu prevederile procedurii de implementare a programului;</a:t>
            </a:r>
          </a:p>
          <a:p>
            <a:pPr algn="just">
              <a:lnSpc>
                <a:spcPts val="2774"/>
              </a:lnSpc>
              <a:spcBef>
                <a:spcPct val="0"/>
              </a:spcBef>
            </a:pPr>
            <a:r>
              <a:rPr lang="en-US" sz="1981">
                <a:solidFill>
                  <a:srgbClr val="000000"/>
                </a:solidFill>
                <a:latin typeface="Archivo Black"/>
                <a:ea typeface="Archivo Black"/>
                <a:cs typeface="Archivo Black"/>
                <a:sym typeface="Archivo Black"/>
              </a:rPr>
              <a:t>e) au sediul social și punctul de lucru în regiunea de dezvoltare în care are domiciliul persoana fizică absolventă a primei etape de cursuri antreprenoriale;</a:t>
            </a:r>
          </a:p>
          <a:p>
            <a:pPr algn="just">
              <a:lnSpc>
                <a:spcPts val="2774"/>
              </a:lnSpc>
              <a:spcBef>
                <a:spcPct val="0"/>
              </a:spcBef>
            </a:pPr>
            <a:r>
              <a:rPr lang="en-US" sz="1981">
                <a:solidFill>
                  <a:srgbClr val="000000"/>
                </a:solidFill>
                <a:latin typeface="Archivo Black"/>
                <a:ea typeface="Archivo Black"/>
                <a:cs typeface="Archivo Black"/>
                <a:sym typeface="Archivo Black"/>
              </a:rPr>
              <a:t>f) se angajează să respecte prevederile stabilite în conformitate cu întreaga legislație a programului.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0" y="5973016"/>
            <a:ext cx="18288000" cy="4209956"/>
            <a:chOff x="0" y="0"/>
            <a:chExt cx="4816593" cy="1108795"/>
          </a:xfrm>
        </p:grpSpPr>
        <p:sp>
          <p:nvSpPr>
            <p:cNvPr id="4" name="Freeform 4"/>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sp>
        <p:sp>
          <p:nvSpPr>
            <p:cNvPr id="5" name="TextBox 5"/>
            <p:cNvSpPr txBox="1"/>
            <p:nvPr/>
          </p:nvSpPr>
          <p:spPr>
            <a:xfrm>
              <a:off x="0" y="-47625"/>
              <a:ext cx="4816593" cy="115642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14786" y="3844118"/>
            <a:ext cx="4521116" cy="4570732"/>
            <a:chOff x="0" y="0"/>
            <a:chExt cx="1190747" cy="1203814"/>
          </a:xfrm>
        </p:grpSpPr>
        <p:sp>
          <p:nvSpPr>
            <p:cNvPr id="7" name="Freeform 7"/>
            <p:cNvSpPr/>
            <p:nvPr/>
          </p:nvSpPr>
          <p:spPr>
            <a:xfrm>
              <a:off x="0" y="0"/>
              <a:ext cx="1190747" cy="1203814"/>
            </a:xfrm>
            <a:custGeom>
              <a:avLst/>
              <a:gdLst/>
              <a:ahLst/>
              <a:cxnLst/>
              <a:rect l="l" t="t" r="r" b="b"/>
              <a:pathLst>
                <a:path w="1190747" h="1203814">
                  <a:moveTo>
                    <a:pt x="87332" y="0"/>
                  </a:moveTo>
                  <a:lnTo>
                    <a:pt x="1103415" y="0"/>
                  </a:lnTo>
                  <a:cubicBezTo>
                    <a:pt x="1151647" y="0"/>
                    <a:pt x="1190747" y="39100"/>
                    <a:pt x="1190747" y="87332"/>
                  </a:cubicBezTo>
                  <a:lnTo>
                    <a:pt x="1190747" y="1116482"/>
                  </a:lnTo>
                  <a:cubicBezTo>
                    <a:pt x="1190747" y="1164714"/>
                    <a:pt x="1151647" y="1203814"/>
                    <a:pt x="1103415" y="1203814"/>
                  </a:cubicBezTo>
                  <a:lnTo>
                    <a:pt x="87332" y="1203814"/>
                  </a:lnTo>
                  <a:cubicBezTo>
                    <a:pt x="39100" y="1203814"/>
                    <a:pt x="0" y="1164714"/>
                    <a:pt x="0" y="1116482"/>
                  </a:cubicBezTo>
                  <a:lnTo>
                    <a:pt x="0" y="87332"/>
                  </a:lnTo>
                  <a:cubicBezTo>
                    <a:pt x="0" y="39100"/>
                    <a:pt x="39100" y="0"/>
                    <a:pt x="87332" y="0"/>
                  </a:cubicBezTo>
                  <a:close/>
                </a:path>
              </a:pathLst>
            </a:custGeom>
            <a:solidFill>
              <a:srgbClr val="EAEAEA"/>
            </a:solidFill>
          </p:spPr>
        </p:sp>
        <p:sp>
          <p:nvSpPr>
            <p:cNvPr id="8" name="TextBox 8"/>
            <p:cNvSpPr txBox="1"/>
            <p:nvPr/>
          </p:nvSpPr>
          <p:spPr>
            <a:xfrm>
              <a:off x="0" y="-47625"/>
              <a:ext cx="1190747" cy="125143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4287991" y="2088903"/>
            <a:ext cx="9712017" cy="925878"/>
          </a:xfrm>
          <a:prstGeom prst="rect">
            <a:avLst/>
          </a:prstGeom>
        </p:spPr>
        <p:txBody>
          <a:bodyPr lIns="0" tIns="0" rIns="0" bIns="0" rtlCol="0" anchor="t">
            <a:spAutoFit/>
          </a:bodyPr>
          <a:lstStyle/>
          <a:p>
            <a:pPr algn="ctr">
              <a:lnSpc>
                <a:spcPts val="7575"/>
              </a:lnSpc>
              <a:spcBef>
                <a:spcPct val="0"/>
              </a:spcBef>
            </a:pPr>
            <a:r>
              <a:rPr lang="en-US" sz="5411">
                <a:solidFill>
                  <a:srgbClr val="004AAD"/>
                </a:solidFill>
                <a:latin typeface="League Spartan"/>
                <a:ea typeface="League Spartan"/>
                <a:cs typeface="League Spartan"/>
                <a:sym typeface="League Spartan"/>
              </a:rPr>
              <a:t>ETAPELE CONTRACTULUI</a:t>
            </a:r>
          </a:p>
        </p:txBody>
      </p:sp>
      <p:sp>
        <p:nvSpPr>
          <p:cNvPr id="10" name="TextBox 10"/>
          <p:cNvSpPr txBox="1"/>
          <p:nvPr/>
        </p:nvSpPr>
        <p:spPr>
          <a:xfrm>
            <a:off x="2335708" y="8949257"/>
            <a:ext cx="13891937" cy="933600"/>
          </a:xfrm>
          <a:prstGeom prst="rect">
            <a:avLst/>
          </a:prstGeom>
        </p:spPr>
        <p:txBody>
          <a:bodyPr lIns="0" tIns="0" rIns="0" bIns="0" rtlCol="0" anchor="t">
            <a:spAutoFit/>
          </a:bodyPr>
          <a:lstStyle/>
          <a:p>
            <a:pPr algn="ctr">
              <a:lnSpc>
                <a:spcPts val="4016"/>
              </a:lnSpc>
            </a:pPr>
            <a:r>
              <a:rPr lang="en-US" sz="2869">
                <a:solidFill>
                  <a:srgbClr val="FFFFFF"/>
                </a:solidFill>
                <a:latin typeface="Poppins"/>
                <a:ea typeface="Poppins"/>
                <a:cs typeface="Poppins"/>
                <a:sym typeface="Poppins"/>
              </a:rPr>
              <a:t>Accesarea fondurilor nerambursabile presupune un angajament pe 5 ani!</a:t>
            </a:r>
          </a:p>
          <a:p>
            <a:pPr algn="ctr">
              <a:lnSpc>
                <a:spcPts val="3316"/>
              </a:lnSpc>
              <a:spcBef>
                <a:spcPct val="0"/>
              </a:spcBef>
            </a:pPr>
            <a:endParaRPr lang="en-US" sz="2869">
              <a:solidFill>
                <a:srgbClr val="FFFFFF"/>
              </a:solidFill>
              <a:latin typeface="Poppins"/>
              <a:ea typeface="Poppins"/>
              <a:cs typeface="Poppins"/>
              <a:sym typeface="Poppins"/>
            </a:endParaRPr>
          </a:p>
        </p:txBody>
      </p:sp>
      <p:sp>
        <p:nvSpPr>
          <p:cNvPr id="11" name="TextBox 11"/>
          <p:cNvSpPr txBox="1"/>
          <p:nvPr/>
        </p:nvSpPr>
        <p:spPr>
          <a:xfrm>
            <a:off x="2335708" y="4848274"/>
            <a:ext cx="3223423" cy="523776"/>
          </a:xfrm>
          <a:prstGeom prst="rect">
            <a:avLst/>
          </a:prstGeom>
        </p:spPr>
        <p:txBody>
          <a:bodyPr lIns="0" tIns="0" rIns="0" bIns="0" rtlCol="0" anchor="t">
            <a:spAutoFit/>
          </a:bodyPr>
          <a:lstStyle/>
          <a:p>
            <a:pPr algn="ctr">
              <a:lnSpc>
                <a:spcPts val="4205"/>
              </a:lnSpc>
              <a:spcBef>
                <a:spcPct val="0"/>
              </a:spcBef>
            </a:pPr>
            <a:r>
              <a:rPr lang="en-US" sz="3003" b="1">
                <a:solidFill>
                  <a:srgbClr val="000000"/>
                </a:solidFill>
                <a:latin typeface="Lato Bold"/>
                <a:ea typeface="Lato Bold"/>
                <a:cs typeface="Lato Bold"/>
                <a:sym typeface="Lato Bold"/>
              </a:rPr>
              <a:t>IMPLEMENTARE</a:t>
            </a:r>
          </a:p>
        </p:txBody>
      </p:sp>
      <p:sp>
        <p:nvSpPr>
          <p:cNvPr id="12" name="TextBox 12"/>
          <p:cNvSpPr txBox="1"/>
          <p:nvPr/>
        </p:nvSpPr>
        <p:spPr>
          <a:xfrm>
            <a:off x="1556044" y="5993532"/>
            <a:ext cx="4230202" cy="2199481"/>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Archivo Black"/>
                <a:ea typeface="Archivo Black"/>
                <a:cs typeface="Archivo Black"/>
                <a:sym typeface="Archivo Black"/>
              </a:rPr>
              <a:t>Perioada de implementare - este de 12 luni de la intrarea în vigoare a contractului de finanțare</a:t>
            </a:r>
          </a:p>
        </p:txBody>
      </p:sp>
      <p:grpSp>
        <p:nvGrpSpPr>
          <p:cNvPr id="13" name="Group 13"/>
          <p:cNvGrpSpPr/>
          <p:nvPr/>
        </p:nvGrpSpPr>
        <p:grpSpPr>
          <a:xfrm>
            <a:off x="6759836" y="3921853"/>
            <a:ext cx="4521116" cy="4570732"/>
            <a:chOff x="0" y="0"/>
            <a:chExt cx="1190747" cy="1203814"/>
          </a:xfrm>
        </p:grpSpPr>
        <p:sp>
          <p:nvSpPr>
            <p:cNvPr id="14" name="Freeform 14"/>
            <p:cNvSpPr/>
            <p:nvPr/>
          </p:nvSpPr>
          <p:spPr>
            <a:xfrm>
              <a:off x="0" y="0"/>
              <a:ext cx="1190747" cy="1203814"/>
            </a:xfrm>
            <a:custGeom>
              <a:avLst/>
              <a:gdLst/>
              <a:ahLst/>
              <a:cxnLst/>
              <a:rect l="l" t="t" r="r" b="b"/>
              <a:pathLst>
                <a:path w="1190747" h="1203814">
                  <a:moveTo>
                    <a:pt x="87332" y="0"/>
                  </a:moveTo>
                  <a:lnTo>
                    <a:pt x="1103415" y="0"/>
                  </a:lnTo>
                  <a:cubicBezTo>
                    <a:pt x="1151647" y="0"/>
                    <a:pt x="1190747" y="39100"/>
                    <a:pt x="1190747" y="87332"/>
                  </a:cubicBezTo>
                  <a:lnTo>
                    <a:pt x="1190747" y="1116482"/>
                  </a:lnTo>
                  <a:cubicBezTo>
                    <a:pt x="1190747" y="1164714"/>
                    <a:pt x="1151647" y="1203814"/>
                    <a:pt x="1103415" y="1203814"/>
                  </a:cubicBezTo>
                  <a:lnTo>
                    <a:pt x="87332" y="1203814"/>
                  </a:lnTo>
                  <a:cubicBezTo>
                    <a:pt x="39100" y="1203814"/>
                    <a:pt x="0" y="1164714"/>
                    <a:pt x="0" y="1116482"/>
                  </a:cubicBezTo>
                  <a:lnTo>
                    <a:pt x="0" y="87332"/>
                  </a:lnTo>
                  <a:cubicBezTo>
                    <a:pt x="0" y="39100"/>
                    <a:pt x="39100" y="0"/>
                    <a:pt x="87332" y="0"/>
                  </a:cubicBezTo>
                  <a:close/>
                </a:path>
              </a:pathLst>
            </a:custGeom>
            <a:solidFill>
              <a:srgbClr val="EAEAEA"/>
            </a:solidFill>
          </p:spPr>
        </p:sp>
        <p:sp>
          <p:nvSpPr>
            <p:cNvPr id="15" name="TextBox 15"/>
            <p:cNvSpPr txBox="1"/>
            <p:nvPr/>
          </p:nvSpPr>
          <p:spPr>
            <a:xfrm>
              <a:off x="0" y="-47625"/>
              <a:ext cx="1190747" cy="1251439"/>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2481102" y="3921853"/>
            <a:ext cx="4521116" cy="4570732"/>
            <a:chOff x="0" y="0"/>
            <a:chExt cx="1190747" cy="1203814"/>
          </a:xfrm>
        </p:grpSpPr>
        <p:sp>
          <p:nvSpPr>
            <p:cNvPr id="17" name="Freeform 17"/>
            <p:cNvSpPr/>
            <p:nvPr/>
          </p:nvSpPr>
          <p:spPr>
            <a:xfrm>
              <a:off x="0" y="0"/>
              <a:ext cx="1190747" cy="1203814"/>
            </a:xfrm>
            <a:custGeom>
              <a:avLst/>
              <a:gdLst/>
              <a:ahLst/>
              <a:cxnLst/>
              <a:rect l="l" t="t" r="r" b="b"/>
              <a:pathLst>
                <a:path w="1190747" h="1203814">
                  <a:moveTo>
                    <a:pt x="87332" y="0"/>
                  </a:moveTo>
                  <a:lnTo>
                    <a:pt x="1103415" y="0"/>
                  </a:lnTo>
                  <a:cubicBezTo>
                    <a:pt x="1151647" y="0"/>
                    <a:pt x="1190747" y="39100"/>
                    <a:pt x="1190747" y="87332"/>
                  </a:cubicBezTo>
                  <a:lnTo>
                    <a:pt x="1190747" y="1116482"/>
                  </a:lnTo>
                  <a:cubicBezTo>
                    <a:pt x="1190747" y="1164714"/>
                    <a:pt x="1151647" y="1203814"/>
                    <a:pt x="1103415" y="1203814"/>
                  </a:cubicBezTo>
                  <a:lnTo>
                    <a:pt x="87332" y="1203814"/>
                  </a:lnTo>
                  <a:cubicBezTo>
                    <a:pt x="39100" y="1203814"/>
                    <a:pt x="0" y="1164714"/>
                    <a:pt x="0" y="1116482"/>
                  </a:cubicBezTo>
                  <a:lnTo>
                    <a:pt x="0" y="87332"/>
                  </a:lnTo>
                  <a:cubicBezTo>
                    <a:pt x="0" y="39100"/>
                    <a:pt x="39100" y="0"/>
                    <a:pt x="87332" y="0"/>
                  </a:cubicBezTo>
                  <a:close/>
                </a:path>
              </a:pathLst>
            </a:custGeom>
            <a:solidFill>
              <a:srgbClr val="EAEAEA"/>
            </a:solidFill>
          </p:spPr>
        </p:sp>
        <p:sp>
          <p:nvSpPr>
            <p:cNvPr id="18" name="TextBox 18"/>
            <p:cNvSpPr txBox="1"/>
            <p:nvPr/>
          </p:nvSpPr>
          <p:spPr>
            <a:xfrm>
              <a:off x="0" y="-47625"/>
              <a:ext cx="1190747" cy="1251439"/>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7408405" y="4848274"/>
            <a:ext cx="3223423" cy="523776"/>
          </a:xfrm>
          <a:prstGeom prst="rect">
            <a:avLst/>
          </a:prstGeom>
        </p:spPr>
        <p:txBody>
          <a:bodyPr lIns="0" tIns="0" rIns="0" bIns="0" rtlCol="0" anchor="t">
            <a:spAutoFit/>
          </a:bodyPr>
          <a:lstStyle/>
          <a:p>
            <a:pPr algn="ctr">
              <a:lnSpc>
                <a:spcPts val="4205"/>
              </a:lnSpc>
              <a:spcBef>
                <a:spcPct val="0"/>
              </a:spcBef>
            </a:pPr>
            <a:r>
              <a:rPr lang="en-US" sz="3003" b="1">
                <a:solidFill>
                  <a:srgbClr val="000000"/>
                </a:solidFill>
                <a:latin typeface="Lato Bold"/>
                <a:ea typeface="Lato Bold"/>
                <a:cs typeface="Lato Bold"/>
                <a:sym typeface="Lato Bold"/>
              </a:rPr>
              <a:t>DECONT</a:t>
            </a:r>
          </a:p>
        </p:txBody>
      </p:sp>
      <p:sp>
        <p:nvSpPr>
          <p:cNvPr id="20" name="TextBox 20"/>
          <p:cNvSpPr txBox="1"/>
          <p:nvPr/>
        </p:nvSpPr>
        <p:spPr>
          <a:xfrm>
            <a:off x="6969204" y="6072333"/>
            <a:ext cx="4230202" cy="2199481"/>
          </a:xfrm>
          <a:prstGeom prst="rect">
            <a:avLst/>
          </a:prstGeom>
        </p:spPr>
        <p:txBody>
          <a:bodyPr lIns="0" tIns="0" rIns="0" bIns="0" rtlCol="0" anchor="t">
            <a:spAutoFit/>
          </a:bodyPr>
          <a:lstStyle/>
          <a:p>
            <a:pPr algn="ctr">
              <a:lnSpc>
                <a:spcPts val="3499"/>
              </a:lnSpc>
            </a:pPr>
            <a:r>
              <a:rPr lang="en-US" sz="2499">
                <a:solidFill>
                  <a:srgbClr val="000000"/>
                </a:solidFill>
                <a:latin typeface="Archivo Black"/>
                <a:ea typeface="Archivo Black"/>
                <a:cs typeface="Archivo Black"/>
                <a:sym typeface="Archivo Black"/>
              </a:rPr>
              <a:t>După implementare se depune decontul în vederea rambursării </a:t>
            </a:r>
          </a:p>
          <a:p>
            <a:pPr algn="ctr">
              <a:lnSpc>
                <a:spcPts val="3499"/>
              </a:lnSpc>
              <a:spcBef>
                <a:spcPct val="0"/>
              </a:spcBef>
            </a:pPr>
            <a:r>
              <a:rPr lang="en-US" sz="2499">
                <a:solidFill>
                  <a:srgbClr val="000000"/>
                </a:solidFill>
                <a:latin typeface="Archivo Black"/>
                <a:ea typeface="Archivo Black"/>
                <a:cs typeface="Archivo Black"/>
                <a:sym typeface="Archivo Black"/>
              </a:rPr>
              <a:t>sumei aprobate cu titlul de ajutor de minimis</a:t>
            </a:r>
          </a:p>
        </p:txBody>
      </p:sp>
      <p:sp>
        <p:nvSpPr>
          <p:cNvPr id="21" name="TextBox 21"/>
          <p:cNvSpPr txBox="1"/>
          <p:nvPr/>
        </p:nvSpPr>
        <p:spPr>
          <a:xfrm>
            <a:off x="13129949" y="4848274"/>
            <a:ext cx="3223423" cy="523776"/>
          </a:xfrm>
          <a:prstGeom prst="rect">
            <a:avLst/>
          </a:prstGeom>
        </p:spPr>
        <p:txBody>
          <a:bodyPr lIns="0" tIns="0" rIns="0" bIns="0" rtlCol="0" anchor="t">
            <a:spAutoFit/>
          </a:bodyPr>
          <a:lstStyle/>
          <a:p>
            <a:pPr algn="ctr">
              <a:lnSpc>
                <a:spcPts val="4205"/>
              </a:lnSpc>
              <a:spcBef>
                <a:spcPct val="0"/>
              </a:spcBef>
            </a:pPr>
            <a:r>
              <a:rPr lang="en-US" sz="3003" b="1">
                <a:solidFill>
                  <a:srgbClr val="000000"/>
                </a:solidFill>
                <a:latin typeface="Lato Bold"/>
                <a:ea typeface="Lato Bold"/>
                <a:cs typeface="Lato Bold"/>
                <a:sym typeface="Lato Bold"/>
              </a:rPr>
              <a:t>MONITORIZARE</a:t>
            </a:r>
          </a:p>
        </p:txBody>
      </p:sp>
      <p:sp>
        <p:nvSpPr>
          <p:cNvPr id="22" name="TextBox 22"/>
          <p:cNvSpPr txBox="1"/>
          <p:nvPr/>
        </p:nvSpPr>
        <p:spPr>
          <a:xfrm>
            <a:off x="12660387" y="5661591"/>
            <a:ext cx="4162546" cy="3020967"/>
          </a:xfrm>
          <a:prstGeom prst="rect">
            <a:avLst/>
          </a:prstGeom>
        </p:spPr>
        <p:txBody>
          <a:bodyPr lIns="0" tIns="0" rIns="0" bIns="0" rtlCol="0" anchor="t">
            <a:spAutoFit/>
          </a:bodyPr>
          <a:lstStyle/>
          <a:p>
            <a:pPr algn="ctr">
              <a:lnSpc>
                <a:spcPts val="3443"/>
              </a:lnSpc>
            </a:pPr>
            <a:r>
              <a:rPr lang="en-US" sz="2459">
                <a:solidFill>
                  <a:srgbClr val="000000"/>
                </a:solidFill>
                <a:latin typeface="Archivo Black"/>
                <a:ea typeface="Archivo Black"/>
                <a:cs typeface="Archivo Black"/>
                <a:sym typeface="Archivo Black"/>
              </a:rPr>
              <a:t>După primirea ajutorului de minimis, începe perioada de monitorizare/sustenabilitate  </a:t>
            </a:r>
          </a:p>
          <a:p>
            <a:pPr algn="ctr">
              <a:lnSpc>
                <a:spcPts val="3443"/>
              </a:lnSpc>
            </a:pPr>
            <a:r>
              <a:rPr lang="en-US" sz="2459">
                <a:solidFill>
                  <a:srgbClr val="000000"/>
                </a:solidFill>
                <a:latin typeface="Archivo Black"/>
                <a:ea typeface="Archivo Black"/>
                <a:cs typeface="Archivo Black"/>
                <a:sym typeface="Archivo Black"/>
              </a:rPr>
              <a:t>timp de 3 ani</a:t>
            </a:r>
          </a:p>
          <a:p>
            <a:pPr algn="ctr">
              <a:lnSpc>
                <a:spcPts val="3443"/>
              </a:lnSpc>
              <a:spcBef>
                <a:spcPct val="0"/>
              </a:spcBef>
            </a:pPr>
            <a:endParaRPr lang="en-US" sz="2459">
              <a:solidFill>
                <a:srgbClr val="000000"/>
              </a:solidFill>
              <a:latin typeface="Archivo Black"/>
              <a:ea typeface="Archivo Black"/>
              <a:cs typeface="Archivo Black"/>
              <a:sym typeface="Archivo Black"/>
            </a:endParaRPr>
          </a:p>
        </p:txBody>
      </p:sp>
      <p:sp>
        <p:nvSpPr>
          <p:cNvPr id="23" name="TextBox 23"/>
          <p:cNvSpPr txBox="1"/>
          <p:nvPr/>
        </p:nvSpPr>
        <p:spPr>
          <a:xfrm>
            <a:off x="2189202" y="165461"/>
            <a:ext cx="13909596" cy="1198880"/>
          </a:xfrm>
          <a:prstGeom prst="rect">
            <a:avLst/>
          </a:prstGeom>
        </p:spPr>
        <p:txBody>
          <a:bodyPr lIns="0" tIns="0" rIns="0" bIns="0" rtlCol="0" anchor="t">
            <a:spAutoFit/>
          </a:bodyPr>
          <a:lstStyle/>
          <a:p>
            <a:pPr algn="ctr">
              <a:lnSpc>
                <a:spcPts val="3219"/>
              </a:lnSpc>
              <a:spcBef>
                <a:spcPct val="0"/>
              </a:spcBef>
            </a:pPr>
            <a:r>
              <a:rPr lang="en-US" sz="2299">
                <a:solidFill>
                  <a:srgbClr val="004AAD"/>
                </a:solidFill>
                <a:latin typeface="Archivo Black"/>
                <a:ea typeface="Archivo Black"/>
                <a:cs typeface="Archivo Black"/>
                <a:sym typeface="Archivo Black"/>
              </a:rPr>
              <a:t>MINISTERUL ECONOMIEI, DIGITALIZARII, ANTREPRENORIATULUI ȘI TURISMULUI</a:t>
            </a:r>
          </a:p>
          <a:p>
            <a:pPr algn="ctr">
              <a:lnSpc>
                <a:spcPts val="3219"/>
              </a:lnSpc>
              <a:spcBef>
                <a:spcPct val="0"/>
              </a:spcBef>
            </a:pPr>
            <a:r>
              <a:rPr lang="en-US" sz="2299">
                <a:solidFill>
                  <a:srgbClr val="004AAD"/>
                </a:solidFill>
                <a:latin typeface="Archivo Black"/>
                <a:ea typeface="Archivo Black"/>
                <a:cs typeface="Archivo Black"/>
                <a:sym typeface="Archivo Black"/>
              </a:rPr>
              <a:t>CENTRUL TERITORIAL PENTRU ÎNTREPRINDERI MICI ŞI MIJLOCII ŞI TURISM</a:t>
            </a:r>
          </a:p>
          <a:p>
            <a:pPr algn="ctr">
              <a:lnSpc>
                <a:spcPts val="3219"/>
              </a:lnSpc>
              <a:spcBef>
                <a:spcPct val="0"/>
              </a:spcBef>
            </a:pPr>
            <a:r>
              <a:rPr lang="en-US" sz="2299">
                <a:solidFill>
                  <a:srgbClr val="004AAD"/>
                </a:solidFill>
                <a:latin typeface="Archivo Black"/>
                <a:ea typeface="Archivo Black"/>
                <a:cs typeface="Archivo Black"/>
                <a:sym typeface="Archivo Black"/>
              </a:rPr>
              <a:t> CLUJ-NAPOCA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993</Words>
  <Application>Microsoft Office PowerPoint</Application>
  <PresentationFormat>Custom</PresentationFormat>
  <Paragraphs>119</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League Spartan</vt:lpstr>
      <vt:lpstr>Lato Heavy</vt:lpstr>
      <vt:lpstr>Poppins Bold</vt:lpstr>
      <vt:lpstr>Canva Sans 2 Bold</vt:lpstr>
      <vt:lpstr>Archivo Black</vt:lpstr>
      <vt:lpstr>Lato Bold</vt:lpstr>
      <vt:lpstr>Calibri</vt:lpstr>
      <vt:lpstr>Arial</vt:lpstr>
      <vt:lpstr>Arial Bold Italics</vt:lpstr>
      <vt:lpstr>Canva Sans 1</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Gradient Company Business Profile Presentation</dc:title>
  <cp:lastModifiedBy>Livia Spataru</cp:lastModifiedBy>
  <cp:revision>5</cp:revision>
  <dcterms:created xsi:type="dcterms:W3CDTF">2006-08-16T00:00:00Z</dcterms:created>
  <dcterms:modified xsi:type="dcterms:W3CDTF">2025-03-12T14:37:31Z</dcterms:modified>
  <dc:identifier>DAGeoS68Jg4</dc:identifier>
</cp:coreProperties>
</file>